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7" d="100"/>
          <a:sy n="67" d="100"/>
        </p:scale>
        <p:origin x="-612"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935A5F6B-7098-4550-8835-FD3D5D450772}" type="datetimeFigureOut">
              <a:rPr lang="en-US" smtClean="0"/>
              <a:pPr/>
              <a:t>9/25/2013</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406BEF5E-D2CB-436C-AB77-D23C70DA1E6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35A5F6B-7098-4550-8835-FD3D5D450772}" type="datetimeFigureOut">
              <a:rPr lang="en-US" smtClean="0"/>
              <a:pPr/>
              <a:t>9/25/2013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06BEF5E-D2CB-436C-AB77-D23C70DA1E6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35A5F6B-7098-4550-8835-FD3D5D450772}" type="datetimeFigureOut">
              <a:rPr lang="en-US" smtClean="0"/>
              <a:pPr/>
              <a:t>9/25/2013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06BEF5E-D2CB-436C-AB77-D23C70DA1E6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35A5F6B-7098-4550-8835-FD3D5D450772}" type="datetimeFigureOut">
              <a:rPr lang="en-US" smtClean="0"/>
              <a:pPr/>
              <a:t>9/25/2013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06BEF5E-D2CB-436C-AB77-D23C70DA1E63}"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935A5F6B-7098-4550-8835-FD3D5D450772}" type="datetimeFigureOut">
              <a:rPr lang="en-US" smtClean="0"/>
              <a:pPr/>
              <a:t>9/25/2013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06BEF5E-D2CB-436C-AB77-D23C70DA1E63}"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35A5F6B-7098-4550-8835-FD3D5D450772}" type="datetimeFigureOut">
              <a:rPr lang="en-US" smtClean="0"/>
              <a:pPr/>
              <a:t>9/25/2013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06BEF5E-D2CB-436C-AB77-D23C70DA1E63}"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35A5F6B-7098-4550-8835-FD3D5D450772}" type="datetimeFigureOut">
              <a:rPr lang="en-US" smtClean="0"/>
              <a:pPr/>
              <a:t>9/25/2013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406BEF5E-D2CB-436C-AB77-D23C70DA1E6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935A5F6B-7098-4550-8835-FD3D5D450772}" type="datetimeFigureOut">
              <a:rPr lang="en-US" smtClean="0"/>
              <a:pPr/>
              <a:t>9/25/2013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406BEF5E-D2CB-436C-AB77-D23C70DA1E63}"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935A5F6B-7098-4550-8835-FD3D5D450772}" type="datetimeFigureOut">
              <a:rPr lang="en-US" smtClean="0"/>
              <a:pPr/>
              <a:t>9/25/2013</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406BEF5E-D2CB-436C-AB77-D23C70DA1E6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935A5F6B-7098-4550-8835-FD3D5D450772}" type="datetimeFigureOut">
              <a:rPr lang="en-US" smtClean="0"/>
              <a:pPr/>
              <a:t>9/25/2013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06BEF5E-D2CB-436C-AB77-D23C70DA1E6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935A5F6B-7098-4550-8835-FD3D5D450772}" type="datetimeFigureOut">
              <a:rPr lang="en-US" smtClean="0"/>
              <a:pPr/>
              <a:t>9/25/2013</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406BEF5E-D2CB-436C-AB77-D23C70DA1E63}"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935A5F6B-7098-4550-8835-FD3D5D450772}" type="datetimeFigureOut">
              <a:rPr lang="en-US" smtClean="0"/>
              <a:pPr/>
              <a:t>9/25/2013</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406BEF5E-D2CB-436C-AB77-D23C70DA1E6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14400"/>
            <a:ext cx="7772400" cy="1220162"/>
          </a:xfrm>
        </p:spPr>
        <p:txBody>
          <a:bodyPr/>
          <a:lstStyle/>
          <a:p>
            <a:r>
              <a:rPr lang="en-US" dirty="0" smtClean="0"/>
              <a:t>The US Constitution</a:t>
            </a:r>
            <a:endParaRPr lang="en-US" dirty="0"/>
          </a:p>
        </p:txBody>
      </p:sp>
      <p:sp>
        <p:nvSpPr>
          <p:cNvPr id="3" name="Subtitle 2"/>
          <p:cNvSpPr>
            <a:spLocks noGrp="1"/>
          </p:cNvSpPr>
          <p:nvPr>
            <p:ph type="subTitle" idx="1"/>
          </p:nvPr>
        </p:nvSpPr>
        <p:spPr>
          <a:xfrm>
            <a:off x="685800" y="2286000"/>
            <a:ext cx="7772400" cy="2525311"/>
          </a:xfrm>
        </p:spPr>
        <p:txBody>
          <a:bodyPr>
            <a:normAutofit fontScale="85000" lnSpcReduction="10000"/>
          </a:bodyPr>
          <a:lstStyle/>
          <a:p>
            <a:r>
              <a:rPr lang="en-US" dirty="0" smtClean="0"/>
              <a:t>Essential Questions: How does the Preamble illustrate American ideals and principles?  How have the Declaration of Independence and the US Constitution played a role in the development of America’s national identity?  How effective is the US Constitutional democracy?  Why was compromise necessary in the creation of the US Constitution? </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Preamble:</a:t>
            </a:r>
          </a:p>
          <a:p>
            <a:pPr lvl="1"/>
            <a:r>
              <a:rPr lang="en-US" dirty="0" smtClean="0"/>
              <a:t>The introduction to the Constitution – states the Founding Father’s intentions for the government established by the Constitution</a:t>
            </a:r>
          </a:p>
          <a:p>
            <a:pPr lvl="1">
              <a:buNone/>
            </a:pPr>
            <a:endParaRPr lang="en-US" dirty="0" smtClean="0"/>
          </a:p>
          <a:p>
            <a:pPr lvl="1">
              <a:buNone/>
            </a:pPr>
            <a:r>
              <a:rPr lang="en-US" dirty="0" smtClean="0"/>
              <a:t>“We the people of the United States, in order to form a more perfect union, establish justice, insure domestic tranquility, provide for the common defense, promote the general welfare, and secure the blessings of liberty to ourselves and our posterity, do ordain and establish this Constitution for the United States of America”</a:t>
            </a:r>
          </a:p>
          <a:p>
            <a:pPr>
              <a:buNone/>
            </a:pPr>
            <a:endParaRPr lang="en-US" dirty="0" smtClean="0"/>
          </a:p>
        </p:txBody>
      </p:sp>
      <p:sp>
        <p:nvSpPr>
          <p:cNvPr id="3" name="Title 2"/>
          <p:cNvSpPr>
            <a:spLocks noGrp="1"/>
          </p:cNvSpPr>
          <p:nvPr>
            <p:ph type="title"/>
          </p:nvPr>
        </p:nvSpPr>
        <p:spPr/>
        <p:txBody>
          <a:bodyPr/>
          <a:lstStyle/>
          <a:p>
            <a:pPr algn="ctr"/>
            <a:r>
              <a:rPr lang="en-US" dirty="0" smtClean="0"/>
              <a:t>Structure of the Constitution</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919472"/>
          </a:xfrm>
        </p:spPr>
        <p:txBody>
          <a:bodyPr>
            <a:normAutofit fontScale="92500"/>
          </a:bodyPr>
          <a:lstStyle/>
          <a:p>
            <a:r>
              <a:rPr lang="en-US" dirty="0" smtClean="0"/>
              <a:t>Articles: </a:t>
            </a:r>
          </a:p>
          <a:p>
            <a:pPr lvl="1"/>
            <a:r>
              <a:rPr lang="en-US" dirty="0" smtClean="0"/>
              <a:t>Sections of the Constitution; each discusses a diff. topic</a:t>
            </a:r>
          </a:p>
          <a:p>
            <a:pPr lvl="2"/>
            <a:r>
              <a:rPr lang="en-US" sz="2700" dirty="0" smtClean="0"/>
              <a:t>I: Establishes the </a:t>
            </a:r>
            <a:r>
              <a:rPr lang="en-US" sz="2700" b="1" dirty="0" smtClean="0"/>
              <a:t>Legislative Branch </a:t>
            </a:r>
            <a:r>
              <a:rPr lang="en-US" sz="2700" dirty="0" smtClean="0"/>
              <a:t>(Congress)</a:t>
            </a:r>
          </a:p>
          <a:p>
            <a:pPr lvl="2"/>
            <a:r>
              <a:rPr lang="en-US" sz="2700" dirty="0" smtClean="0"/>
              <a:t>II: Establishes the </a:t>
            </a:r>
            <a:r>
              <a:rPr lang="en-US" sz="2700" b="1" dirty="0" smtClean="0"/>
              <a:t>Executive Branch </a:t>
            </a:r>
            <a:r>
              <a:rPr lang="en-US" sz="2700" dirty="0" smtClean="0"/>
              <a:t>(President)</a:t>
            </a:r>
          </a:p>
          <a:p>
            <a:pPr lvl="2"/>
            <a:r>
              <a:rPr lang="en-US" sz="2700" dirty="0" smtClean="0"/>
              <a:t>III: Establishes the </a:t>
            </a:r>
            <a:r>
              <a:rPr lang="en-US" sz="2700" b="1" dirty="0" smtClean="0"/>
              <a:t>Judicial Branch </a:t>
            </a:r>
            <a:r>
              <a:rPr lang="en-US" sz="2700" dirty="0" smtClean="0"/>
              <a:t>(Supreme Court)</a:t>
            </a:r>
          </a:p>
          <a:p>
            <a:pPr lvl="2"/>
            <a:r>
              <a:rPr lang="en-US" sz="2700" dirty="0" smtClean="0"/>
              <a:t>IV: State powers and limits on state powers</a:t>
            </a:r>
          </a:p>
          <a:p>
            <a:pPr lvl="3"/>
            <a:r>
              <a:rPr lang="en-US" dirty="0" smtClean="0"/>
              <a:t>Sect. 1: Full Faith and Credit Clause – states have to honor the laws of other states</a:t>
            </a:r>
          </a:p>
          <a:p>
            <a:pPr lvl="3"/>
            <a:r>
              <a:rPr lang="en-US" dirty="0" smtClean="0"/>
              <a:t>Clause 2: Supremacy Clause – the Constitution is the supreme (highest) law in the land	</a:t>
            </a:r>
          </a:p>
        </p:txBody>
      </p:sp>
      <p:sp>
        <p:nvSpPr>
          <p:cNvPr id="3" name="Title 2"/>
          <p:cNvSpPr>
            <a:spLocks noGrp="1"/>
          </p:cNvSpPr>
          <p:nvPr>
            <p:ph type="title"/>
          </p:nvPr>
        </p:nvSpPr>
        <p:spPr/>
        <p:txBody>
          <a:bodyPr/>
          <a:lstStyle/>
          <a:p>
            <a:pPr algn="ctr"/>
            <a:r>
              <a:rPr lang="en-US" dirty="0" smtClean="0"/>
              <a:t>The Seven Articles</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dirty="0" smtClean="0"/>
              <a:t>	V: Amendment process: Three ways to add amendments:</a:t>
            </a:r>
          </a:p>
          <a:p>
            <a:pPr lvl="1"/>
            <a:r>
              <a:rPr lang="en-US" sz="2000" dirty="0" smtClean="0"/>
              <a:t>1. Approval from 2/3 of both houses of Congress and sent to states for approval</a:t>
            </a:r>
          </a:p>
          <a:p>
            <a:pPr lvl="1"/>
            <a:r>
              <a:rPr lang="en-US" sz="2000" dirty="0" smtClean="0"/>
              <a:t>2. 2/3 of the state legislatures request a constitutional convention to consider an amendment and approved by states</a:t>
            </a:r>
          </a:p>
          <a:p>
            <a:pPr lvl="1"/>
            <a:r>
              <a:rPr lang="en-US" sz="2000" dirty="0" smtClean="0"/>
              <a:t>3. Ratification by special convention</a:t>
            </a:r>
          </a:p>
          <a:p>
            <a:pPr lvl="1">
              <a:buNone/>
            </a:pPr>
            <a:r>
              <a:rPr lang="en-US" sz="2700" dirty="0" smtClean="0"/>
              <a:t>VI: Federal Government’s powers</a:t>
            </a:r>
          </a:p>
          <a:p>
            <a:pPr lvl="1">
              <a:buNone/>
            </a:pPr>
            <a:r>
              <a:rPr lang="en-US" sz="2700" dirty="0" smtClean="0"/>
              <a:t>VII: How to ratify the Constitution</a:t>
            </a:r>
          </a:p>
          <a:p>
            <a:endParaRPr lang="en-US" dirty="0"/>
          </a:p>
        </p:txBody>
      </p:sp>
      <p:sp>
        <p:nvSpPr>
          <p:cNvPr id="3" name="Title 2"/>
          <p:cNvSpPr>
            <a:spLocks noGrp="1"/>
          </p:cNvSpPr>
          <p:nvPr>
            <p:ph type="title"/>
          </p:nvPr>
        </p:nvSpPr>
        <p:spPr/>
        <p:txBody>
          <a:bodyPr/>
          <a:lstStyle/>
          <a:p>
            <a:pPr algn="ctr"/>
            <a:r>
              <a:rPr lang="en-US" dirty="0" smtClean="0"/>
              <a:t>The Seven Articles cont’d</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Additions or changes to the US Constitution</a:t>
            </a:r>
          </a:p>
          <a:p>
            <a:r>
              <a:rPr lang="en-US" dirty="0" smtClean="0"/>
              <a:t>27 Total</a:t>
            </a:r>
          </a:p>
          <a:p>
            <a:r>
              <a:rPr lang="en-US" dirty="0" smtClean="0"/>
              <a:t>First 10 called the Bill of Rights</a:t>
            </a:r>
            <a:endParaRPr lang="en-US" dirty="0"/>
          </a:p>
        </p:txBody>
      </p:sp>
      <p:sp>
        <p:nvSpPr>
          <p:cNvPr id="3" name="Title 2"/>
          <p:cNvSpPr>
            <a:spLocks noGrp="1"/>
          </p:cNvSpPr>
          <p:nvPr>
            <p:ph type="title"/>
          </p:nvPr>
        </p:nvSpPr>
        <p:spPr/>
        <p:txBody>
          <a:bodyPr/>
          <a:lstStyle/>
          <a:p>
            <a:pPr algn="ctr"/>
            <a:r>
              <a:rPr lang="en-US" dirty="0" smtClean="0"/>
              <a:t>Amendments</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481138"/>
          <a:ext cx="8229600" cy="4485640"/>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r>
                        <a:rPr lang="en-US" dirty="0" smtClean="0"/>
                        <a:t>Principle</a:t>
                      </a:r>
                      <a:endParaRPr lang="en-US" dirty="0"/>
                    </a:p>
                  </a:txBody>
                  <a:tcPr/>
                </a:tc>
                <a:tc>
                  <a:txBody>
                    <a:bodyPr/>
                    <a:lstStyle/>
                    <a:p>
                      <a:r>
                        <a:rPr lang="en-US" dirty="0" smtClean="0"/>
                        <a:t>Definition</a:t>
                      </a:r>
                      <a:endParaRPr lang="en-US" dirty="0"/>
                    </a:p>
                  </a:txBody>
                  <a:tcPr/>
                </a:tc>
                <a:tc>
                  <a:txBody>
                    <a:bodyPr/>
                    <a:lstStyle/>
                    <a:p>
                      <a:r>
                        <a:rPr lang="en-US" dirty="0" smtClean="0"/>
                        <a:t>Example</a:t>
                      </a:r>
                      <a:endParaRPr lang="en-US" dirty="0"/>
                    </a:p>
                  </a:txBody>
                  <a:tcPr/>
                </a:tc>
              </a:tr>
              <a:tr h="370840">
                <a:tc>
                  <a:txBody>
                    <a:bodyPr/>
                    <a:lstStyle/>
                    <a:p>
                      <a:r>
                        <a:rPr lang="en-US" dirty="0" smtClean="0"/>
                        <a:t>Popular Sovereignty</a:t>
                      </a:r>
                      <a:endParaRPr lang="en-US" dirty="0"/>
                    </a:p>
                  </a:txBody>
                  <a:tcPr/>
                </a:tc>
                <a:tc>
                  <a:txBody>
                    <a:bodyPr/>
                    <a:lstStyle/>
                    <a:p>
                      <a:r>
                        <a:rPr lang="en-US" baseline="0" dirty="0" smtClean="0"/>
                        <a:t>power resides with the citizens </a:t>
                      </a:r>
                    </a:p>
                    <a:p>
                      <a:r>
                        <a:rPr lang="en-US" baseline="0" dirty="0" smtClean="0"/>
                        <a:t>(people have the right to rule)</a:t>
                      </a:r>
                      <a:endParaRPr lang="en-US" dirty="0"/>
                    </a:p>
                  </a:txBody>
                  <a:tcPr/>
                </a:tc>
                <a:tc>
                  <a:txBody>
                    <a:bodyPr/>
                    <a:lstStyle/>
                    <a:p>
                      <a:r>
                        <a:rPr lang="en-US" dirty="0" smtClean="0"/>
                        <a:t>Election</a:t>
                      </a:r>
                      <a:r>
                        <a:rPr lang="en-US" baseline="0" dirty="0" smtClean="0"/>
                        <a:t> processes, Impeachment processes, recall elections</a:t>
                      </a:r>
                      <a:endParaRPr lang="en-US" dirty="0"/>
                    </a:p>
                  </a:txBody>
                  <a:tcPr/>
                </a:tc>
              </a:tr>
              <a:tr h="370840">
                <a:tc>
                  <a:txBody>
                    <a:bodyPr/>
                    <a:lstStyle/>
                    <a:p>
                      <a:r>
                        <a:rPr lang="en-US" dirty="0" smtClean="0"/>
                        <a:t>Federalism</a:t>
                      </a:r>
                      <a:endParaRPr lang="en-US" dirty="0"/>
                    </a:p>
                  </a:txBody>
                  <a:tcPr/>
                </a:tc>
                <a:tc>
                  <a:txBody>
                    <a:bodyPr/>
                    <a:lstStyle/>
                    <a:p>
                      <a:r>
                        <a:rPr lang="en-US" dirty="0" smtClean="0"/>
                        <a:t>Separation of government into federal,</a:t>
                      </a:r>
                      <a:r>
                        <a:rPr lang="en-US" baseline="0" dirty="0" smtClean="0"/>
                        <a:t> </a:t>
                      </a:r>
                      <a:r>
                        <a:rPr lang="en-US" dirty="0" smtClean="0"/>
                        <a:t>state</a:t>
                      </a:r>
                      <a:r>
                        <a:rPr lang="en-US" baseline="0" dirty="0" smtClean="0"/>
                        <a:t>, and local levels</a:t>
                      </a:r>
                      <a:endParaRPr lang="en-US" dirty="0"/>
                    </a:p>
                  </a:txBody>
                  <a:tcPr/>
                </a:tc>
                <a:tc>
                  <a:txBody>
                    <a:bodyPr/>
                    <a:lstStyle/>
                    <a:p>
                      <a:r>
                        <a:rPr lang="en-US" dirty="0" smtClean="0"/>
                        <a:t>US </a:t>
                      </a:r>
                      <a:r>
                        <a:rPr lang="en-US" dirty="0" err="1" smtClean="0"/>
                        <a:t>gov’t</a:t>
                      </a:r>
                      <a:r>
                        <a:rPr lang="en-US" dirty="0" smtClean="0"/>
                        <a:t> divides powers</a:t>
                      </a:r>
                      <a:r>
                        <a:rPr lang="en-US" baseline="0" dirty="0" smtClean="0"/>
                        <a:t> between Federal (National) and State levels of </a:t>
                      </a:r>
                      <a:r>
                        <a:rPr lang="en-US" baseline="0" dirty="0" err="1" smtClean="0"/>
                        <a:t>gov’t</a:t>
                      </a:r>
                      <a:endParaRPr lang="en-US" dirty="0"/>
                    </a:p>
                  </a:txBody>
                  <a:tcPr/>
                </a:tc>
              </a:tr>
              <a:tr h="370840">
                <a:tc>
                  <a:txBody>
                    <a:bodyPr/>
                    <a:lstStyle/>
                    <a:p>
                      <a:r>
                        <a:rPr lang="en-US" dirty="0" smtClean="0"/>
                        <a:t>Separation of Powers</a:t>
                      </a:r>
                      <a:endParaRPr lang="en-US" dirty="0"/>
                    </a:p>
                  </a:txBody>
                  <a:tcPr/>
                </a:tc>
                <a:tc>
                  <a:txBody>
                    <a:bodyPr/>
                    <a:lstStyle/>
                    <a:p>
                      <a:r>
                        <a:rPr lang="en-US" dirty="0" smtClean="0"/>
                        <a:t>Political</a:t>
                      </a:r>
                      <a:r>
                        <a:rPr lang="en-US" baseline="0" dirty="0" smtClean="0"/>
                        <a:t> powers are divided between three separate branches of </a:t>
                      </a:r>
                      <a:r>
                        <a:rPr lang="en-US" baseline="0" dirty="0" err="1" smtClean="0"/>
                        <a:t>gov’t</a:t>
                      </a:r>
                      <a:r>
                        <a:rPr lang="en-US" baseline="0" dirty="0" smtClean="0"/>
                        <a:t> to prevent one branch from becoming too strong</a:t>
                      </a:r>
                      <a:endParaRPr lang="en-US" dirty="0"/>
                    </a:p>
                  </a:txBody>
                  <a:tcPr/>
                </a:tc>
                <a:tc>
                  <a:txBody>
                    <a:bodyPr/>
                    <a:lstStyle/>
                    <a:p>
                      <a:r>
                        <a:rPr lang="en-US" dirty="0" smtClean="0"/>
                        <a:t>3</a:t>
                      </a:r>
                      <a:r>
                        <a:rPr lang="en-US" baseline="0" dirty="0" smtClean="0"/>
                        <a:t> Branches of </a:t>
                      </a:r>
                      <a:r>
                        <a:rPr lang="en-US" baseline="0" dirty="0" err="1" smtClean="0"/>
                        <a:t>gov’t</a:t>
                      </a:r>
                      <a:r>
                        <a:rPr lang="en-US" baseline="0" dirty="0" smtClean="0"/>
                        <a:t> (L, E, J) </a:t>
                      </a:r>
                    </a:p>
                    <a:p>
                      <a:r>
                        <a:rPr lang="en-US" baseline="0" dirty="0" smtClean="0"/>
                        <a:t>Division of power between Fed, State, and Local </a:t>
                      </a:r>
                      <a:r>
                        <a:rPr lang="en-US" baseline="0" dirty="0" err="1" smtClean="0"/>
                        <a:t>gov’ts</a:t>
                      </a:r>
                      <a:endParaRPr lang="en-US" dirty="0"/>
                    </a:p>
                  </a:txBody>
                  <a:tcPr/>
                </a:tc>
              </a:tr>
            </a:tbl>
          </a:graphicData>
        </a:graphic>
      </p:graphicFrame>
      <p:sp>
        <p:nvSpPr>
          <p:cNvPr id="3" name="Title 2"/>
          <p:cNvSpPr>
            <a:spLocks noGrp="1"/>
          </p:cNvSpPr>
          <p:nvPr>
            <p:ph type="title"/>
          </p:nvPr>
        </p:nvSpPr>
        <p:spPr/>
        <p:txBody>
          <a:bodyPr>
            <a:normAutofit fontScale="90000"/>
          </a:bodyPr>
          <a:lstStyle/>
          <a:p>
            <a:pPr algn="ctr"/>
            <a:r>
              <a:rPr lang="en-US" dirty="0" smtClean="0"/>
              <a:t>Principles in the US Constitution</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481138"/>
          <a:ext cx="8229600" cy="2377440"/>
        </p:xfrm>
        <a:graphic>
          <a:graphicData uri="http://schemas.openxmlformats.org/drawingml/2006/table">
            <a:tbl>
              <a:tblPr firstRow="1" bandRow="1">
                <a:tableStyleId>{5C22544A-7EE6-4342-B048-85BDC9FD1C3A}</a:tableStyleId>
              </a:tblPr>
              <a:tblGrid>
                <a:gridCol w="2514600"/>
                <a:gridCol w="2971800"/>
                <a:gridCol w="2743200"/>
              </a:tblGrid>
              <a:tr h="370840">
                <a:tc>
                  <a:txBody>
                    <a:bodyPr/>
                    <a:lstStyle/>
                    <a:p>
                      <a:r>
                        <a:rPr lang="en-US" b="0" dirty="0" smtClean="0"/>
                        <a:t>Checks and Balances</a:t>
                      </a:r>
                      <a:endParaRPr lang="en-US" b="0" dirty="0"/>
                    </a:p>
                  </a:txBody>
                  <a:tcPr/>
                </a:tc>
                <a:tc>
                  <a:txBody>
                    <a:bodyPr/>
                    <a:lstStyle/>
                    <a:p>
                      <a:r>
                        <a:rPr lang="en-US" b="0" dirty="0" smtClean="0"/>
                        <a:t>Power of 3 branches to “check” the powers of th</a:t>
                      </a:r>
                      <a:r>
                        <a:rPr lang="en-US" b="0" baseline="0" dirty="0" smtClean="0"/>
                        <a:t>e other branches to prevent one branch from becoming too strong</a:t>
                      </a:r>
                      <a:endParaRPr lang="en-US" b="0" dirty="0"/>
                    </a:p>
                  </a:txBody>
                  <a:tcPr/>
                </a:tc>
                <a:tc>
                  <a:txBody>
                    <a:bodyPr/>
                    <a:lstStyle/>
                    <a:p>
                      <a:r>
                        <a:rPr lang="en-US" b="0" baseline="0" dirty="0" smtClean="0"/>
                        <a:t>Example: President can veto bills passed by Congress</a:t>
                      </a:r>
                    </a:p>
                  </a:txBody>
                  <a:tcPr/>
                </a:tc>
              </a:tr>
              <a:tr h="370840">
                <a:tc>
                  <a:txBody>
                    <a:bodyPr/>
                    <a:lstStyle/>
                    <a:p>
                      <a:r>
                        <a:rPr lang="en-US" dirty="0" smtClean="0"/>
                        <a:t>Limited Government</a:t>
                      </a:r>
                      <a:endParaRPr lang="en-US" dirty="0"/>
                    </a:p>
                  </a:txBody>
                  <a:tcPr/>
                </a:tc>
                <a:tc>
                  <a:txBody>
                    <a:bodyPr/>
                    <a:lstStyle/>
                    <a:p>
                      <a:r>
                        <a:rPr lang="en-US" dirty="0" smtClean="0"/>
                        <a:t>People</a:t>
                      </a:r>
                      <a:r>
                        <a:rPr lang="en-US" baseline="0" dirty="0" smtClean="0"/>
                        <a:t> give power to the </a:t>
                      </a:r>
                      <a:r>
                        <a:rPr lang="en-US" baseline="0" dirty="0" err="1" smtClean="0"/>
                        <a:t>gov’t</a:t>
                      </a:r>
                      <a:r>
                        <a:rPr lang="en-US" baseline="0" dirty="0" smtClean="0"/>
                        <a:t>, the </a:t>
                      </a:r>
                      <a:r>
                        <a:rPr lang="en-US" baseline="0" dirty="0" err="1" smtClean="0"/>
                        <a:t>gov’ts</a:t>
                      </a:r>
                      <a:r>
                        <a:rPr lang="en-US" baseline="0" dirty="0" smtClean="0"/>
                        <a:t> power is not unlimited</a:t>
                      </a:r>
                      <a:endParaRPr lang="en-US" dirty="0"/>
                    </a:p>
                  </a:txBody>
                  <a:tcPr/>
                </a:tc>
                <a:tc>
                  <a:txBody>
                    <a:bodyPr/>
                    <a:lstStyle/>
                    <a:p>
                      <a:r>
                        <a:rPr lang="en-US" dirty="0" smtClean="0"/>
                        <a:t>Voting on issues, paying</a:t>
                      </a:r>
                      <a:r>
                        <a:rPr lang="en-US" baseline="0" dirty="0" smtClean="0"/>
                        <a:t> taxes, elections</a:t>
                      </a:r>
                      <a:endParaRPr lang="en-US" dirty="0"/>
                    </a:p>
                  </a:txBody>
                  <a:tcPr/>
                </a:tc>
              </a:tr>
            </a:tbl>
          </a:graphicData>
        </a:graphic>
      </p:graphicFrame>
      <p:sp>
        <p:nvSpPr>
          <p:cNvPr id="3" name="Title 2"/>
          <p:cNvSpPr>
            <a:spLocks noGrp="1"/>
          </p:cNvSpPr>
          <p:nvPr>
            <p:ph type="title"/>
          </p:nvPr>
        </p:nvSpPr>
        <p:spPr/>
        <p:txBody>
          <a:bodyPr/>
          <a:lstStyle/>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481138"/>
          <a:ext cx="8229600" cy="5217160"/>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r>
                        <a:rPr lang="en-US" dirty="0" smtClean="0"/>
                        <a:t>Power</a:t>
                      </a:r>
                      <a:endParaRPr lang="en-US" dirty="0"/>
                    </a:p>
                  </a:txBody>
                  <a:tcPr/>
                </a:tc>
                <a:tc>
                  <a:txBody>
                    <a:bodyPr/>
                    <a:lstStyle/>
                    <a:p>
                      <a:r>
                        <a:rPr lang="en-US" dirty="0" smtClean="0"/>
                        <a:t>Definition</a:t>
                      </a:r>
                      <a:endParaRPr lang="en-US" dirty="0"/>
                    </a:p>
                  </a:txBody>
                  <a:tcPr/>
                </a:tc>
                <a:tc>
                  <a:txBody>
                    <a:bodyPr/>
                    <a:lstStyle/>
                    <a:p>
                      <a:r>
                        <a:rPr lang="en-US" dirty="0" smtClean="0"/>
                        <a:t>Example</a:t>
                      </a:r>
                      <a:endParaRPr lang="en-US" dirty="0"/>
                    </a:p>
                  </a:txBody>
                  <a:tcPr/>
                </a:tc>
              </a:tr>
              <a:tr h="370840">
                <a:tc>
                  <a:txBody>
                    <a:bodyPr/>
                    <a:lstStyle/>
                    <a:p>
                      <a:r>
                        <a:rPr lang="en-US" dirty="0" smtClean="0"/>
                        <a:t>Enumerated</a:t>
                      </a:r>
                      <a:endParaRPr lang="en-US" dirty="0"/>
                    </a:p>
                  </a:txBody>
                  <a:tcPr/>
                </a:tc>
                <a:tc>
                  <a:txBody>
                    <a:bodyPr/>
                    <a:lstStyle/>
                    <a:p>
                      <a:r>
                        <a:rPr lang="en-US" dirty="0" smtClean="0"/>
                        <a:t>Powers specifically given to the Fed. </a:t>
                      </a:r>
                      <a:r>
                        <a:rPr lang="en-US" dirty="0" err="1" smtClean="0"/>
                        <a:t>govt</a:t>
                      </a:r>
                      <a:endParaRPr lang="en-US" dirty="0"/>
                    </a:p>
                  </a:txBody>
                  <a:tcPr/>
                </a:tc>
                <a:tc>
                  <a:txBody>
                    <a:bodyPr/>
                    <a:lstStyle/>
                    <a:p>
                      <a:r>
                        <a:rPr lang="en-US" dirty="0" smtClean="0"/>
                        <a:t>Taxes, national</a:t>
                      </a:r>
                      <a:r>
                        <a:rPr lang="en-US" baseline="0" dirty="0" smtClean="0"/>
                        <a:t> defense, borrow money, coin money, declare war, etc.</a:t>
                      </a:r>
                      <a:endParaRPr lang="en-US" dirty="0"/>
                    </a:p>
                  </a:txBody>
                  <a:tcPr/>
                </a:tc>
              </a:tr>
              <a:tr h="370840">
                <a:tc>
                  <a:txBody>
                    <a:bodyPr/>
                    <a:lstStyle/>
                    <a:p>
                      <a:r>
                        <a:rPr lang="en-US" dirty="0" smtClean="0"/>
                        <a:t>Reserved</a:t>
                      </a:r>
                      <a:endParaRPr lang="en-US" dirty="0"/>
                    </a:p>
                  </a:txBody>
                  <a:tcPr/>
                </a:tc>
                <a:tc>
                  <a:txBody>
                    <a:bodyPr/>
                    <a:lstStyle/>
                    <a:p>
                      <a:r>
                        <a:rPr lang="en-US" dirty="0" smtClean="0"/>
                        <a:t>Powers reserved</a:t>
                      </a:r>
                      <a:r>
                        <a:rPr lang="en-US" baseline="0" dirty="0" smtClean="0"/>
                        <a:t> for the state governments</a:t>
                      </a:r>
                      <a:endParaRPr lang="en-US" dirty="0"/>
                    </a:p>
                  </a:txBody>
                  <a:tcPr/>
                </a:tc>
                <a:tc>
                  <a:txBody>
                    <a:bodyPr/>
                    <a:lstStyle/>
                    <a:p>
                      <a:r>
                        <a:rPr lang="en-US" dirty="0" smtClean="0"/>
                        <a:t>Establishing local </a:t>
                      </a:r>
                      <a:r>
                        <a:rPr lang="en-US" dirty="0" err="1" smtClean="0"/>
                        <a:t>govts</a:t>
                      </a:r>
                      <a:r>
                        <a:rPr lang="en-US" dirty="0" smtClean="0"/>
                        <a:t>, schools, marriage</a:t>
                      </a:r>
                      <a:r>
                        <a:rPr lang="en-US" baseline="0" dirty="0" smtClean="0"/>
                        <a:t> laws, elections, etc.</a:t>
                      </a:r>
                      <a:endParaRPr lang="en-US" dirty="0"/>
                    </a:p>
                  </a:txBody>
                  <a:tcPr/>
                </a:tc>
              </a:tr>
              <a:tr h="370840">
                <a:tc>
                  <a:txBody>
                    <a:bodyPr/>
                    <a:lstStyle/>
                    <a:p>
                      <a:r>
                        <a:rPr lang="en-US" dirty="0" smtClean="0"/>
                        <a:t>Concurrent</a:t>
                      </a:r>
                      <a:endParaRPr lang="en-US" dirty="0"/>
                    </a:p>
                  </a:txBody>
                  <a:tcPr/>
                </a:tc>
                <a:tc>
                  <a:txBody>
                    <a:bodyPr/>
                    <a:lstStyle/>
                    <a:p>
                      <a:r>
                        <a:rPr lang="en-US" dirty="0" smtClean="0"/>
                        <a:t>Powers shared between the Fed</a:t>
                      </a:r>
                      <a:r>
                        <a:rPr lang="en-US" baseline="0" dirty="0" smtClean="0"/>
                        <a:t> </a:t>
                      </a:r>
                      <a:r>
                        <a:rPr lang="en-US" baseline="0" dirty="0" err="1" smtClean="0"/>
                        <a:t>govt</a:t>
                      </a:r>
                      <a:r>
                        <a:rPr lang="en-US" baseline="0" dirty="0" smtClean="0"/>
                        <a:t> and state </a:t>
                      </a:r>
                      <a:r>
                        <a:rPr lang="en-US" baseline="0" dirty="0" err="1" smtClean="0"/>
                        <a:t>govts</a:t>
                      </a:r>
                      <a:endParaRPr lang="en-US" dirty="0"/>
                    </a:p>
                  </a:txBody>
                  <a:tcPr/>
                </a:tc>
                <a:tc>
                  <a:txBody>
                    <a:bodyPr/>
                    <a:lstStyle/>
                    <a:p>
                      <a:r>
                        <a:rPr lang="en-US" dirty="0" smtClean="0"/>
                        <a:t>Power</a:t>
                      </a:r>
                      <a:r>
                        <a:rPr lang="en-US" baseline="0" dirty="0" smtClean="0"/>
                        <a:t> to tax, military, court systems, roads, etc.</a:t>
                      </a:r>
                      <a:endParaRPr lang="en-US" dirty="0"/>
                    </a:p>
                  </a:txBody>
                  <a:tcPr/>
                </a:tc>
              </a:tr>
              <a:tr h="370840">
                <a:tc>
                  <a:txBody>
                    <a:bodyPr/>
                    <a:lstStyle/>
                    <a:p>
                      <a:r>
                        <a:rPr lang="en-US" dirty="0" smtClean="0"/>
                        <a:t>Denied</a:t>
                      </a:r>
                      <a:endParaRPr lang="en-US" dirty="0"/>
                    </a:p>
                  </a:txBody>
                  <a:tcPr/>
                </a:tc>
                <a:tc>
                  <a:txBody>
                    <a:bodyPr/>
                    <a:lstStyle/>
                    <a:p>
                      <a:r>
                        <a:rPr lang="en-US" dirty="0" smtClean="0"/>
                        <a:t>Things Congress cannot do</a:t>
                      </a:r>
                      <a:endParaRPr lang="en-US" dirty="0"/>
                    </a:p>
                  </a:txBody>
                  <a:tcPr/>
                </a:tc>
                <a:tc>
                  <a:txBody>
                    <a:bodyPr/>
                    <a:lstStyle/>
                    <a:p>
                      <a:r>
                        <a:rPr lang="en-US" dirty="0" smtClean="0"/>
                        <a:t>Pass</a:t>
                      </a:r>
                      <a:r>
                        <a:rPr lang="en-US" baseline="0" dirty="0" smtClean="0"/>
                        <a:t> Ex Post Facto Laws</a:t>
                      </a:r>
                      <a:endParaRPr lang="en-US" dirty="0"/>
                    </a:p>
                  </a:txBody>
                  <a:tcPr/>
                </a:tc>
              </a:tr>
              <a:tr h="370840">
                <a:tc>
                  <a:txBody>
                    <a:bodyPr/>
                    <a:lstStyle/>
                    <a:p>
                      <a:r>
                        <a:rPr lang="en-US" dirty="0" smtClean="0"/>
                        <a:t>Implied</a:t>
                      </a:r>
                      <a:endParaRPr lang="en-US" dirty="0"/>
                    </a:p>
                  </a:txBody>
                  <a:tcPr/>
                </a:tc>
                <a:tc>
                  <a:txBody>
                    <a:bodyPr/>
                    <a:lstStyle/>
                    <a:p>
                      <a:r>
                        <a:rPr lang="en-US" smtClean="0"/>
                        <a:t>Powers </a:t>
                      </a:r>
                      <a:r>
                        <a:rPr lang="en-US" dirty="0" smtClean="0"/>
                        <a:t>given to Congress by the Elastic</a:t>
                      </a:r>
                      <a:r>
                        <a:rPr lang="en-US" baseline="0" dirty="0" smtClean="0"/>
                        <a:t> Clause</a:t>
                      </a:r>
                      <a:endParaRPr lang="en-US" dirty="0"/>
                    </a:p>
                  </a:txBody>
                  <a:tcPr/>
                </a:tc>
                <a:tc>
                  <a:txBody>
                    <a:bodyPr/>
                    <a:lstStyle/>
                    <a:p>
                      <a:r>
                        <a:rPr lang="en-US" dirty="0" smtClean="0"/>
                        <a:t>Healthcare</a:t>
                      </a:r>
                      <a:r>
                        <a:rPr lang="en-US" baseline="0" dirty="0" smtClean="0"/>
                        <a:t> Law</a:t>
                      </a:r>
                      <a:endParaRPr lang="en-US" dirty="0"/>
                    </a:p>
                  </a:txBody>
                  <a:tcPr/>
                </a:tc>
              </a:tr>
            </a:tbl>
          </a:graphicData>
        </a:graphic>
      </p:graphicFrame>
      <p:sp>
        <p:nvSpPr>
          <p:cNvPr id="3" name="Title 2"/>
          <p:cNvSpPr>
            <a:spLocks noGrp="1"/>
          </p:cNvSpPr>
          <p:nvPr>
            <p:ph type="title"/>
          </p:nvPr>
        </p:nvSpPr>
        <p:spPr/>
        <p:txBody>
          <a:bodyPr/>
          <a:lstStyle/>
          <a:p>
            <a:pPr algn="ctr"/>
            <a:r>
              <a:rPr lang="en-US" dirty="0" smtClean="0"/>
              <a:t>Constitutional Powers</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b="1" dirty="0" smtClean="0"/>
              <a:t>“Living Document:” </a:t>
            </a:r>
            <a:r>
              <a:rPr lang="en-US" dirty="0" smtClean="0"/>
              <a:t>The Constitution has to be able to change and adapt over time as the country itself changes.  This is why the Constitution is open to interpretation (strict or loose).</a:t>
            </a:r>
          </a:p>
          <a:p>
            <a:r>
              <a:rPr lang="en-US" b="1" dirty="0" smtClean="0"/>
              <a:t>Necessary and Proper Clause (Elastic Clause): </a:t>
            </a:r>
            <a:r>
              <a:rPr lang="en-US" dirty="0" smtClean="0"/>
              <a:t>Article One, Section Eight – says Congress can make laws that are “necessary and proper” to carry out powers.  </a:t>
            </a:r>
          </a:p>
          <a:p>
            <a:pPr lvl="1"/>
            <a:r>
              <a:rPr lang="en-US" dirty="0" smtClean="0"/>
              <a:t>Allows many powers that are not specifically granted in the Constitution</a:t>
            </a:r>
          </a:p>
        </p:txBody>
      </p:sp>
      <p:sp>
        <p:nvSpPr>
          <p:cNvPr id="3" name="Title 2"/>
          <p:cNvSpPr>
            <a:spLocks noGrp="1"/>
          </p:cNvSpPr>
          <p:nvPr>
            <p:ph type="title"/>
          </p:nvPr>
        </p:nvSpPr>
        <p:spPr/>
        <p:txBody>
          <a:bodyPr/>
          <a:lstStyle/>
          <a:p>
            <a:pPr algn="ctr"/>
            <a:r>
              <a:rPr lang="en-US" dirty="0" smtClean="0"/>
              <a:t>Flexibility</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1835</TotalTime>
  <Words>583</Words>
  <Application>Microsoft Office PowerPoint</Application>
  <PresentationFormat>On-screen Show (4:3)</PresentationFormat>
  <Paragraphs>71</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Concourse</vt:lpstr>
      <vt:lpstr>The US Constitution</vt:lpstr>
      <vt:lpstr>Structure of the Constitution</vt:lpstr>
      <vt:lpstr>The Seven Articles</vt:lpstr>
      <vt:lpstr>The Seven Articles cont’d</vt:lpstr>
      <vt:lpstr>Amendments</vt:lpstr>
      <vt:lpstr>Principles in the US Constitution</vt:lpstr>
      <vt:lpstr>Slide 7</vt:lpstr>
      <vt:lpstr>Constitutional Powers</vt:lpstr>
      <vt:lpstr>Flexibility</vt:lpstr>
    </vt:vector>
  </TitlesOfParts>
  <Company>Wake County Schools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US Constitution</dc:title>
  <dc:creator>WCPSS</dc:creator>
  <cp:lastModifiedBy>rarthur</cp:lastModifiedBy>
  <cp:revision>10</cp:revision>
  <dcterms:created xsi:type="dcterms:W3CDTF">2010-02-10T04:56:26Z</dcterms:created>
  <dcterms:modified xsi:type="dcterms:W3CDTF">2013-09-25T14:38:01Z</dcterms:modified>
</cp:coreProperties>
</file>