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0" r:id="rId6"/>
    <p:sldId id="263" r:id="rId7"/>
    <p:sldId id="262" r:id="rId8"/>
    <p:sldId id="266" r:id="rId9"/>
    <p:sldId id="267" r:id="rId10"/>
    <p:sldId id="269" r:id="rId11"/>
    <p:sldId id="270" r:id="rId12"/>
    <p:sldId id="271" r:id="rId13"/>
    <p:sldId id="272" r:id="rId14"/>
    <p:sldId id="273" r:id="rId15"/>
    <p:sldId id="274" r:id="rId16"/>
    <p:sldId id="275" r:id="rId17"/>
    <p:sldId id="276" r:id="rId18"/>
    <p:sldId id="277" r:id="rId19"/>
    <p:sldId id="278" r:id="rId20"/>
    <p:sldId id="27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718" autoAdjust="0"/>
  </p:normalViewPr>
  <p:slideViewPr>
    <p:cSldViewPr>
      <p:cViewPr varScale="1">
        <p:scale>
          <a:sx n="70" d="100"/>
          <a:sy n="70" d="100"/>
        </p:scale>
        <p:origin x="-1374" y="-90"/>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E42FE1-D89B-47F3-AFBF-60B196088C4D}"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663B4E78-7EE6-4BB7-8973-33F57F008A2A}">
      <dgm:prSet phldrT="[Text]"/>
      <dgm:spPr/>
      <dgm:t>
        <a:bodyPr/>
        <a:lstStyle/>
        <a:p>
          <a:r>
            <a:rPr lang="en-US" dirty="0" smtClean="0"/>
            <a:t>Advantages</a:t>
          </a:r>
          <a:endParaRPr lang="en-US" dirty="0"/>
        </a:p>
      </dgm:t>
    </dgm:pt>
    <dgm:pt modelId="{A26343C6-EF4F-4B56-816B-BE4617447456}" type="parTrans" cxnId="{2B0AC89F-7881-434E-8F65-88FA111996F9}">
      <dgm:prSet/>
      <dgm:spPr/>
      <dgm:t>
        <a:bodyPr/>
        <a:lstStyle/>
        <a:p>
          <a:endParaRPr lang="en-US"/>
        </a:p>
      </dgm:t>
    </dgm:pt>
    <dgm:pt modelId="{9906D496-AE23-4432-9049-49C0C9C4C282}" type="sibTrans" cxnId="{2B0AC89F-7881-434E-8F65-88FA111996F9}">
      <dgm:prSet/>
      <dgm:spPr/>
      <dgm:t>
        <a:bodyPr/>
        <a:lstStyle/>
        <a:p>
          <a:endParaRPr lang="en-US"/>
        </a:p>
      </dgm:t>
    </dgm:pt>
    <dgm:pt modelId="{21426F64-B265-4594-8864-279E2AA53598}">
      <dgm:prSet phldrT="[Text]"/>
      <dgm:spPr/>
      <dgm:t>
        <a:bodyPr/>
        <a:lstStyle/>
        <a:p>
          <a:r>
            <a:rPr lang="en-US" dirty="0" smtClean="0"/>
            <a:t>Colonists </a:t>
          </a:r>
        </a:p>
        <a:p>
          <a:r>
            <a:rPr lang="en-US" dirty="0" smtClean="0"/>
            <a:t>- Fighting on home ground </a:t>
          </a:r>
        </a:p>
        <a:p>
          <a:r>
            <a:rPr lang="en-US" dirty="0" smtClean="0"/>
            <a:t>- Fighting for rights and freedoms </a:t>
          </a:r>
        </a:p>
        <a:p>
          <a:r>
            <a:rPr lang="en-US" dirty="0" smtClean="0"/>
            <a:t>- Help from the French</a:t>
          </a:r>
          <a:endParaRPr lang="en-US" dirty="0"/>
        </a:p>
      </dgm:t>
    </dgm:pt>
    <dgm:pt modelId="{35A15C72-FF6C-48FB-BD65-D5D239F7A9C5}" type="parTrans" cxnId="{AE076C3F-8377-4FAB-9527-BA6C6932E902}">
      <dgm:prSet/>
      <dgm:spPr/>
      <dgm:t>
        <a:bodyPr/>
        <a:lstStyle/>
        <a:p>
          <a:endParaRPr lang="en-US"/>
        </a:p>
      </dgm:t>
    </dgm:pt>
    <dgm:pt modelId="{4248097A-64B0-462A-BC49-E51682AAF639}" type="sibTrans" cxnId="{AE076C3F-8377-4FAB-9527-BA6C6932E902}">
      <dgm:prSet/>
      <dgm:spPr/>
      <dgm:t>
        <a:bodyPr/>
        <a:lstStyle/>
        <a:p>
          <a:endParaRPr lang="en-US"/>
        </a:p>
      </dgm:t>
    </dgm:pt>
    <dgm:pt modelId="{0B9120F4-3C92-45A7-AD83-86C0B7F53158}">
      <dgm:prSet phldrT="[Text]"/>
      <dgm:spPr/>
      <dgm:t>
        <a:bodyPr/>
        <a:lstStyle/>
        <a:p>
          <a:r>
            <a:rPr lang="en-US" dirty="0" smtClean="0"/>
            <a:t>British</a:t>
          </a:r>
        </a:p>
        <a:p>
          <a:r>
            <a:rPr lang="en-US" dirty="0" smtClean="0"/>
            <a:t>- Well trained &amp; supplied army and navy</a:t>
          </a:r>
        </a:p>
        <a:p>
          <a:r>
            <a:rPr lang="en-US" dirty="0" smtClean="0"/>
            <a:t>- Strong central government</a:t>
          </a:r>
        </a:p>
        <a:p>
          <a:r>
            <a:rPr lang="en-US" dirty="0" smtClean="0"/>
            <a:t>- Wealth of resources</a:t>
          </a:r>
          <a:endParaRPr lang="en-US" dirty="0"/>
        </a:p>
      </dgm:t>
    </dgm:pt>
    <dgm:pt modelId="{1AADAD1F-08A7-4EA1-99BE-EE576FE6EB0F}" type="parTrans" cxnId="{9507A251-7E90-47E5-8BB6-89A5E54262DD}">
      <dgm:prSet/>
      <dgm:spPr/>
      <dgm:t>
        <a:bodyPr/>
        <a:lstStyle/>
        <a:p>
          <a:endParaRPr lang="en-US"/>
        </a:p>
      </dgm:t>
    </dgm:pt>
    <dgm:pt modelId="{95DA5326-B45A-4BED-B794-BA17F12E01B3}" type="sibTrans" cxnId="{9507A251-7E90-47E5-8BB6-89A5E54262DD}">
      <dgm:prSet/>
      <dgm:spPr/>
      <dgm:t>
        <a:bodyPr/>
        <a:lstStyle/>
        <a:p>
          <a:endParaRPr lang="en-US"/>
        </a:p>
      </dgm:t>
    </dgm:pt>
    <dgm:pt modelId="{5EEF5D5C-383E-4BEC-8DF2-B1A8C275F989}">
      <dgm:prSet phldrT="[Text]"/>
      <dgm:spPr/>
      <dgm:t>
        <a:bodyPr/>
        <a:lstStyle/>
        <a:p>
          <a:r>
            <a:rPr lang="en-US" dirty="0" smtClean="0"/>
            <a:t>Disadvantages</a:t>
          </a:r>
          <a:endParaRPr lang="en-US" dirty="0"/>
        </a:p>
      </dgm:t>
    </dgm:pt>
    <dgm:pt modelId="{50DE5DA0-E1E8-40B8-B99C-479CCDB776BC}" type="parTrans" cxnId="{E1C9CF0A-AA69-47FD-8106-3637B6BB4A7F}">
      <dgm:prSet/>
      <dgm:spPr/>
      <dgm:t>
        <a:bodyPr/>
        <a:lstStyle/>
        <a:p>
          <a:endParaRPr lang="en-US"/>
        </a:p>
      </dgm:t>
    </dgm:pt>
    <dgm:pt modelId="{2EA9D818-222D-4456-AA13-BF739D55C62D}" type="sibTrans" cxnId="{E1C9CF0A-AA69-47FD-8106-3637B6BB4A7F}">
      <dgm:prSet/>
      <dgm:spPr/>
      <dgm:t>
        <a:bodyPr/>
        <a:lstStyle/>
        <a:p>
          <a:endParaRPr lang="en-US"/>
        </a:p>
      </dgm:t>
    </dgm:pt>
    <dgm:pt modelId="{D3CA0D0B-0809-4093-B0A4-D4F92722D0EA}">
      <dgm:prSet phldrT="[Text]"/>
      <dgm:spPr/>
      <dgm:t>
        <a:bodyPr/>
        <a:lstStyle/>
        <a:p>
          <a:r>
            <a:rPr lang="en-US" dirty="0" smtClean="0"/>
            <a:t>Colonists</a:t>
          </a:r>
        </a:p>
        <a:p>
          <a:r>
            <a:rPr lang="en-US" dirty="0" smtClean="0"/>
            <a:t>- Untrained soldiers; small army</a:t>
          </a:r>
        </a:p>
        <a:p>
          <a:r>
            <a:rPr lang="en-US" dirty="0" smtClean="0"/>
            <a:t>- Food &amp; weapon shortages</a:t>
          </a:r>
        </a:p>
        <a:p>
          <a:r>
            <a:rPr lang="en-US" dirty="0" smtClean="0"/>
            <a:t>- Weak central government</a:t>
          </a:r>
          <a:endParaRPr lang="en-US" dirty="0"/>
        </a:p>
      </dgm:t>
    </dgm:pt>
    <dgm:pt modelId="{82BE9F33-0304-41F8-816A-6123F212F16D}" type="parTrans" cxnId="{7D200C1E-4EAE-4BC6-B7E8-542F98731A04}">
      <dgm:prSet/>
      <dgm:spPr/>
      <dgm:t>
        <a:bodyPr/>
        <a:lstStyle/>
        <a:p>
          <a:endParaRPr lang="en-US"/>
        </a:p>
      </dgm:t>
    </dgm:pt>
    <dgm:pt modelId="{58CCD6D2-62AD-4378-8776-F5CFA6486BC9}" type="sibTrans" cxnId="{7D200C1E-4EAE-4BC6-B7E8-542F98731A04}">
      <dgm:prSet/>
      <dgm:spPr/>
      <dgm:t>
        <a:bodyPr/>
        <a:lstStyle/>
        <a:p>
          <a:endParaRPr lang="en-US"/>
        </a:p>
      </dgm:t>
    </dgm:pt>
    <dgm:pt modelId="{041AB9EC-BB7B-42B6-8ECD-FF60D9FBC784}">
      <dgm:prSet phldrT="[Text]"/>
      <dgm:spPr/>
      <dgm:t>
        <a:bodyPr/>
        <a:lstStyle/>
        <a:p>
          <a:r>
            <a:rPr lang="en-US" dirty="0" smtClean="0"/>
            <a:t>British </a:t>
          </a:r>
        </a:p>
        <a:p>
          <a:r>
            <a:rPr lang="en-US" dirty="0" smtClean="0"/>
            <a:t>- Fighting in hostile territory</a:t>
          </a:r>
        </a:p>
        <a:p>
          <a:r>
            <a:rPr lang="en-US" dirty="0" smtClean="0"/>
            <a:t>- Fighting far away from resources </a:t>
          </a:r>
        </a:p>
        <a:p>
          <a:r>
            <a:rPr lang="en-US" dirty="0" smtClean="0"/>
            <a:t>- Troops don’t really care</a:t>
          </a:r>
          <a:endParaRPr lang="en-US" dirty="0"/>
        </a:p>
      </dgm:t>
    </dgm:pt>
    <dgm:pt modelId="{E87C66B4-DAC1-4AEE-93FB-E79F8133D3A8}" type="parTrans" cxnId="{B6138044-FD5E-4E29-B691-748ADB4C466F}">
      <dgm:prSet/>
      <dgm:spPr/>
    </dgm:pt>
    <dgm:pt modelId="{0B3352F0-A05F-4893-A30D-DED41E6AE192}" type="sibTrans" cxnId="{B6138044-FD5E-4E29-B691-748ADB4C466F}">
      <dgm:prSet/>
      <dgm:spPr/>
    </dgm:pt>
    <dgm:pt modelId="{59407183-89B6-428F-B315-5CCF57BEA0C0}" type="pres">
      <dgm:prSet presAssocID="{93E42FE1-D89B-47F3-AFBF-60B196088C4D}" presName="diagram" presStyleCnt="0">
        <dgm:presLayoutVars>
          <dgm:chPref val="1"/>
          <dgm:dir/>
          <dgm:animOne val="branch"/>
          <dgm:animLvl val="lvl"/>
          <dgm:resizeHandles/>
        </dgm:presLayoutVars>
      </dgm:prSet>
      <dgm:spPr/>
      <dgm:t>
        <a:bodyPr/>
        <a:lstStyle/>
        <a:p>
          <a:endParaRPr lang="en-US"/>
        </a:p>
      </dgm:t>
    </dgm:pt>
    <dgm:pt modelId="{237108C3-14DC-40A5-863F-1A6DD23C6E34}" type="pres">
      <dgm:prSet presAssocID="{663B4E78-7EE6-4BB7-8973-33F57F008A2A}" presName="root" presStyleCnt="0"/>
      <dgm:spPr/>
    </dgm:pt>
    <dgm:pt modelId="{61D058CF-B8E9-480E-9829-B4881D5558FF}" type="pres">
      <dgm:prSet presAssocID="{663B4E78-7EE6-4BB7-8973-33F57F008A2A}" presName="rootComposite" presStyleCnt="0"/>
      <dgm:spPr/>
    </dgm:pt>
    <dgm:pt modelId="{B7B80731-DD9B-421B-B8BB-D0BD6482488F}" type="pres">
      <dgm:prSet presAssocID="{663B4E78-7EE6-4BB7-8973-33F57F008A2A}" presName="rootText" presStyleLbl="node1" presStyleIdx="0" presStyleCnt="2" custScaleX="71001" custScaleY="57784"/>
      <dgm:spPr/>
      <dgm:t>
        <a:bodyPr/>
        <a:lstStyle/>
        <a:p>
          <a:endParaRPr lang="en-US"/>
        </a:p>
      </dgm:t>
    </dgm:pt>
    <dgm:pt modelId="{9D6412DA-DD5C-457F-8EA1-66642583D638}" type="pres">
      <dgm:prSet presAssocID="{663B4E78-7EE6-4BB7-8973-33F57F008A2A}" presName="rootConnector" presStyleLbl="node1" presStyleIdx="0" presStyleCnt="2"/>
      <dgm:spPr/>
      <dgm:t>
        <a:bodyPr/>
        <a:lstStyle/>
        <a:p>
          <a:endParaRPr lang="en-US"/>
        </a:p>
      </dgm:t>
    </dgm:pt>
    <dgm:pt modelId="{219698EC-F576-4A59-9C75-F21D39058F88}" type="pres">
      <dgm:prSet presAssocID="{663B4E78-7EE6-4BB7-8973-33F57F008A2A}" presName="childShape" presStyleCnt="0"/>
      <dgm:spPr/>
    </dgm:pt>
    <dgm:pt modelId="{78D0076F-1C74-47A2-AB10-DC5AE837B190}" type="pres">
      <dgm:prSet presAssocID="{35A15C72-FF6C-48FB-BD65-D5D239F7A9C5}" presName="Name13" presStyleLbl="parChTrans1D2" presStyleIdx="0" presStyleCnt="4"/>
      <dgm:spPr/>
      <dgm:t>
        <a:bodyPr/>
        <a:lstStyle/>
        <a:p>
          <a:endParaRPr lang="en-US"/>
        </a:p>
      </dgm:t>
    </dgm:pt>
    <dgm:pt modelId="{9EE2A18A-D741-459A-B0A6-52385C121329}" type="pres">
      <dgm:prSet presAssocID="{21426F64-B265-4594-8864-279E2AA53598}" presName="childText" presStyleLbl="bgAcc1" presStyleIdx="0" presStyleCnt="4" custScaleX="100347" custScaleY="103010">
        <dgm:presLayoutVars>
          <dgm:bulletEnabled val="1"/>
        </dgm:presLayoutVars>
      </dgm:prSet>
      <dgm:spPr/>
      <dgm:t>
        <a:bodyPr/>
        <a:lstStyle/>
        <a:p>
          <a:endParaRPr lang="en-US"/>
        </a:p>
      </dgm:t>
    </dgm:pt>
    <dgm:pt modelId="{2EA7C3E4-227E-45F7-AD4D-DA88FD85E792}" type="pres">
      <dgm:prSet presAssocID="{1AADAD1F-08A7-4EA1-99BE-EE576FE6EB0F}" presName="Name13" presStyleLbl="parChTrans1D2" presStyleIdx="1" presStyleCnt="4"/>
      <dgm:spPr/>
      <dgm:t>
        <a:bodyPr/>
        <a:lstStyle/>
        <a:p>
          <a:endParaRPr lang="en-US"/>
        </a:p>
      </dgm:t>
    </dgm:pt>
    <dgm:pt modelId="{9D6B2E44-C450-456C-88E1-A4D8992E782C}" type="pres">
      <dgm:prSet presAssocID="{0B9120F4-3C92-45A7-AD83-86C0B7F53158}" presName="childText" presStyleLbl="bgAcc1" presStyleIdx="1" presStyleCnt="4">
        <dgm:presLayoutVars>
          <dgm:bulletEnabled val="1"/>
        </dgm:presLayoutVars>
      </dgm:prSet>
      <dgm:spPr/>
      <dgm:t>
        <a:bodyPr/>
        <a:lstStyle/>
        <a:p>
          <a:endParaRPr lang="en-US"/>
        </a:p>
      </dgm:t>
    </dgm:pt>
    <dgm:pt modelId="{11E33905-E7E5-4645-B50B-3AE06FF5B7B0}" type="pres">
      <dgm:prSet presAssocID="{5EEF5D5C-383E-4BEC-8DF2-B1A8C275F989}" presName="root" presStyleCnt="0"/>
      <dgm:spPr/>
    </dgm:pt>
    <dgm:pt modelId="{F8D28F7B-7487-42DA-9CBD-CCF1C84567FC}" type="pres">
      <dgm:prSet presAssocID="{5EEF5D5C-383E-4BEC-8DF2-B1A8C275F989}" presName="rootComposite" presStyleCnt="0"/>
      <dgm:spPr/>
    </dgm:pt>
    <dgm:pt modelId="{2E4DB564-D876-4D68-8ACA-FE9D716EEAF7}" type="pres">
      <dgm:prSet presAssocID="{5EEF5D5C-383E-4BEC-8DF2-B1A8C275F989}" presName="rootText" presStyleLbl="node1" presStyleIdx="1" presStyleCnt="2" custScaleX="74279" custScaleY="60429" custLinFactNeighborX="164" custLinFactNeighborY="-7421"/>
      <dgm:spPr/>
      <dgm:t>
        <a:bodyPr/>
        <a:lstStyle/>
        <a:p>
          <a:endParaRPr lang="en-US"/>
        </a:p>
      </dgm:t>
    </dgm:pt>
    <dgm:pt modelId="{22ED1841-016C-43F6-8941-D923EE876540}" type="pres">
      <dgm:prSet presAssocID="{5EEF5D5C-383E-4BEC-8DF2-B1A8C275F989}" presName="rootConnector" presStyleLbl="node1" presStyleIdx="1" presStyleCnt="2"/>
      <dgm:spPr/>
      <dgm:t>
        <a:bodyPr/>
        <a:lstStyle/>
        <a:p>
          <a:endParaRPr lang="en-US"/>
        </a:p>
      </dgm:t>
    </dgm:pt>
    <dgm:pt modelId="{FB43E720-61AC-4E21-8EFC-93E62C8F873D}" type="pres">
      <dgm:prSet presAssocID="{5EEF5D5C-383E-4BEC-8DF2-B1A8C275F989}" presName="childShape" presStyleCnt="0"/>
      <dgm:spPr/>
    </dgm:pt>
    <dgm:pt modelId="{825518D2-B79C-4368-997E-9C341394E411}" type="pres">
      <dgm:prSet presAssocID="{82BE9F33-0304-41F8-816A-6123F212F16D}" presName="Name13" presStyleLbl="parChTrans1D2" presStyleIdx="2" presStyleCnt="4"/>
      <dgm:spPr/>
      <dgm:t>
        <a:bodyPr/>
        <a:lstStyle/>
        <a:p>
          <a:endParaRPr lang="en-US"/>
        </a:p>
      </dgm:t>
    </dgm:pt>
    <dgm:pt modelId="{E06C45E3-0293-4D82-99EF-DAB44FC5A48C}" type="pres">
      <dgm:prSet presAssocID="{D3CA0D0B-0809-4093-B0A4-D4F92722D0EA}" presName="childText" presStyleLbl="bgAcc1" presStyleIdx="2" presStyleCnt="4">
        <dgm:presLayoutVars>
          <dgm:bulletEnabled val="1"/>
        </dgm:presLayoutVars>
      </dgm:prSet>
      <dgm:spPr/>
      <dgm:t>
        <a:bodyPr/>
        <a:lstStyle/>
        <a:p>
          <a:endParaRPr lang="en-US"/>
        </a:p>
      </dgm:t>
    </dgm:pt>
    <dgm:pt modelId="{F2C3913E-F641-4DE0-A968-AE3B390C990D}" type="pres">
      <dgm:prSet presAssocID="{E87C66B4-DAC1-4AEE-93FB-E79F8133D3A8}" presName="Name13" presStyleLbl="parChTrans1D2" presStyleIdx="3" presStyleCnt="4"/>
      <dgm:spPr/>
    </dgm:pt>
    <dgm:pt modelId="{36D58937-2A6A-4B3B-BCF4-E086ABF2715E}" type="pres">
      <dgm:prSet presAssocID="{041AB9EC-BB7B-42B6-8ECD-FF60D9FBC784}" presName="childText" presStyleLbl="bgAcc1" presStyleIdx="3" presStyleCnt="4">
        <dgm:presLayoutVars>
          <dgm:bulletEnabled val="1"/>
        </dgm:presLayoutVars>
      </dgm:prSet>
      <dgm:spPr/>
      <dgm:t>
        <a:bodyPr/>
        <a:lstStyle/>
        <a:p>
          <a:endParaRPr lang="en-US"/>
        </a:p>
      </dgm:t>
    </dgm:pt>
  </dgm:ptLst>
  <dgm:cxnLst>
    <dgm:cxn modelId="{8BD39F4E-F341-41E1-88D6-5A19B36AF21D}" type="presOf" srcId="{D3CA0D0B-0809-4093-B0A4-D4F92722D0EA}" destId="{E06C45E3-0293-4D82-99EF-DAB44FC5A48C}" srcOrd="0" destOrd="0" presId="urn:microsoft.com/office/officeart/2005/8/layout/hierarchy3"/>
    <dgm:cxn modelId="{7D200C1E-4EAE-4BC6-B7E8-542F98731A04}" srcId="{5EEF5D5C-383E-4BEC-8DF2-B1A8C275F989}" destId="{D3CA0D0B-0809-4093-B0A4-D4F92722D0EA}" srcOrd="0" destOrd="0" parTransId="{82BE9F33-0304-41F8-816A-6123F212F16D}" sibTransId="{58CCD6D2-62AD-4378-8776-F5CFA6486BC9}"/>
    <dgm:cxn modelId="{3B80DEFD-3603-421B-9DAA-20D6074E93EB}" type="presOf" srcId="{82BE9F33-0304-41F8-816A-6123F212F16D}" destId="{825518D2-B79C-4368-997E-9C341394E411}" srcOrd="0" destOrd="0" presId="urn:microsoft.com/office/officeart/2005/8/layout/hierarchy3"/>
    <dgm:cxn modelId="{B6138044-FD5E-4E29-B691-748ADB4C466F}" srcId="{5EEF5D5C-383E-4BEC-8DF2-B1A8C275F989}" destId="{041AB9EC-BB7B-42B6-8ECD-FF60D9FBC784}" srcOrd="1" destOrd="0" parTransId="{E87C66B4-DAC1-4AEE-93FB-E79F8133D3A8}" sibTransId="{0B3352F0-A05F-4893-A30D-DED41E6AE192}"/>
    <dgm:cxn modelId="{AE076C3F-8377-4FAB-9527-BA6C6932E902}" srcId="{663B4E78-7EE6-4BB7-8973-33F57F008A2A}" destId="{21426F64-B265-4594-8864-279E2AA53598}" srcOrd="0" destOrd="0" parTransId="{35A15C72-FF6C-48FB-BD65-D5D239F7A9C5}" sibTransId="{4248097A-64B0-462A-BC49-E51682AAF639}"/>
    <dgm:cxn modelId="{9507A251-7E90-47E5-8BB6-89A5E54262DD}" srcId="{663B4E78-7EE6-4BB7-8973-33F57F008A2A}" destId="{0B9120F4-3C92-45A7-AD83-86C0B7F53158}" srcOrd="1" destOrd="0" parTransId="{1AADAD1F-08A7-4EA1-99BE-EE576FE6EB0F}" sibTransId="{95DA5326-B45A-4BED-B794-BA17F12E01B3}"/>
    <dgm:cxn modelId="{857453F2-5BA0-4AF4-92A2-3EAD9280F2A2}" type="presOf" srcId="{E87C66B4-DAC1-4AEE-93FB-E79F8133D3A8}" destId="{F2C3913E-F641-4DE0-A968-AE3B390C990D}" srcOrd="0" destOrd="0" presId="urn:microsoft.com/office/officeart/2005/8/layout/hierarchy3"/>
    <dgm:cxn modelId="{E1C9CF0A-AA69-47FD-8106-3637B6BB4A7F}" srcId="{93E42FE1-D89B-47F3-AFBF-60B196088C4D}" destId="{5EEF5D5C-383E-4BEC-8DF2-B1A8C275F989}" srcOrd="1" destOrd="0" parTransId="{50DE5DA0-E1E8-40B8-B99C-479CCDB776BC}" sibTransId="{2EA9D818-222D-4456-AA13-BF739D55C62D}"/>
    <dgm:cxn modelId="{C8E8A2EA-2817-43FA-BC4D-C10A4EED698D}" type="presOf" srcId="{93E42FE1-D89B-47F3-AFBF-60B196088C4D}" destId="{59407183-89B6-428F-B315-5CCF57BEA0C0}" srcOrd="0" destOrd="0" presId="urn:microsoft.com/office/officeart/2005/8/layout/hierarchy3"/>
    <dgm:cxn modelId="{B9F3F6F1-D122-4DFF-9A90-9D7E3BEB2ADC}" type="presOf" srcId="{1AADAD1F-08A7-4EA1-99BE-EE576FE6EB0F}" destId="{2EA7C3E4-227E-45F7-AD4D-DA88FD85E792}" srcOrd="0" destOrd="0" presId="urn:microsoft.com/office/officeart/2005/8/layout/hierarchy3"/>
    <dgm:cxn modelId="{4B5DBC31-87B2-46DD-A3DA-B4D91E2EDA8E}" type="presOf" srcId="{041AB9EC-BB7B-42B6-8ECD-FF60D9FBC784}" destId="{36D58937-2A6A-4B3B-BCF4-E086ABF2715E}" srcOrd="0" destOrd="0" presId="urn:microsoft.com/office/officeart/2005/8/layout/hierarchy3"/>
    <dgm:cxn modelId="{6A6C0D5A-A301-4C1F-9D92-07A24A7635B8}" type="presOf" srcId="{35A15C72-FF6C-48FB-BD65-D5D239F7A9C5}" destId="{78D0076F-1C74-47A2-AB10-DC5AE837B190}" srcOrd="0" destOrd="0" presId="urn:microsoft.com/office/officeart/2005/8/layout/hierarchy3"/>
    <dgm:cxn modelId="{E383C902-2DB8-444D-B072-E059F6BDB767}" type="presOf" srcId="{5EEF5D5C-383E-4BEC-8DF2-B1A8C275F989}" destId="{22ED1841-016C-43F6-8941-D923EE876540}" srcOrd="1" destOrd="0" presId="urn:microsoft.com/office/officeart/2005/8/layout/hierarchy3"/>
    <dgm:cxn modelId="{212A5535-0E09-445C-B01B-3AA2BD2DCB29}" type="presOf" srcId="{5EEF5D5C-383E-4BEC-8DF2-B1A8C275F989}" destId="{2E4DB564-D876-4D68-8ACA-FE9D716EEAF7}" srcOrd="0" destOrd="0" presId="urn:microsoft.com/office/officeart/2005/8/layout/hierarchy3"/>
    <dgm:cxn modelId="{2B0AC89F-7881-434E-8F65-88FA111996F9}" srcId="{93E42FE1-D89B-47F3-AFBF-60B196088C4D}" destId="{663B4E78-7EE6-4BB7-8973-33F57F008A2A}" srcOrd="0" destOrd="0" parTransId="{A26343C6-EF4F-4B56-816B-BE4617447456}" sibTransId="{9906D496-AE23-4432-9049-49C0C9C4C282}"/>
    <dgm:cxn modelId="{D61635FD-B21C-402C-98E7-FF6F11520288}" type="presOf" srcId="{21426F64-B265-4594-8864-279E2AA53598}" destId="{9EE2A18A-D741-459A-B0A6-52385C121329}" srcOrd="0" destOrd="0" presId="urn:microsoft.com/office/officeart/2005/8/layout/hierarchy3"/>
    <dgm:cxn modelId="{1D790E77-BF9B-4484-9AC0-C1DCF266C7A9}" type="presOf" srcId="{0B9120F4-3C92-45A7-AD83-86C0B7F53158}" destId="{9D6B2E44-C450-456C-88E1-A4D8992E782C}" srcOrd="0" destOrd="0" presId="urn:microsoft.com/office/officeart/2005/8/layout/hierarchy3"/>
    <dgm:cxn modelId="{A2109852-B561-44C3-A1C4-5FD074AF1688}" type="presOf" srcId="{663B4E78-7EE6-4BB7-8973-33F57F008A2A}" destId="{9D6412DA-DD5C-457F-8EA1-66642583D638}" srcOrd="1" destOrd="0" presId="urn:microsoft.com/office/officeart/2005/8/layout/hierarchy3"/>
    <dgm:cxn modelId="{BDEF0362-DFE7-407C-BA4D-799337E32029}" type="presOf" srcId="{663B4E78-7EE6-4BB7-8973-33F57F008A2A}" destId="{B7B80731-DD9B-421B-B8BB-D0BD6482488F}" srcOrd="0" destOrd="0" presId="urn:microsoft.com/office/officeart/2005/8/layout/hierarchy3"/>
    <dgm:cxn modelId="{632560AA-2DA3-47E9-95D1-0F088F3C711F}" type="presParOf" srcId="{59407183-89B6-428F-B315-5CCF57BEA0C0}" destId="{237108C3-14DC-40A5-863F-1A6DD23C6E34}" srcOrd="0" destOrd="0" presId="urn:microsoft.com/office/officeart/2005/8/layout/hierarchy3"/>
    <dgm:cxn modelId="{4F52E65A-62A4-409E-BEEA-B9B3ED69A342}" type="presParOf" srcId="{237108C3-14DC-40A5-863F-1A6DD23C6E34}" destId="{61D058CF-B8E9-480E-9829-B4881D5558FF}" srcOrd="0" destOrd="0" presId="urn:microsoft.com/office/officeart/2005/8/layout/hierarchy3"/>
    <dgm:cxn modelId="{D7A8BC59-896E-459C-BA3D-C788FF35303A}" type="presParOf" srcId="{61D058CF-B8E9-480E-9829-B4881D5558FF}" destId="{B7B80731-DD9B-421B-B8BB-D0BD6482488F}" srcOrd="0" destOrd="0" presId="urn:microsoft.com/office/officeart/2005/8/layout/hierarchy3"/>
    <dgm:cxn modelId="{5B9AD5B1-1C1D-41AF-8862-E7B84BB7A11A}" type="presParOf" srcId="{61D058CF-B8E9-480E-9829-B4881D5558FF}" destId="{9D6412DA-DD5C-457F-8EA1-66642583D638}" srcOrd="1" destOrd="0" presId="urn:microsoft.com/office/officeart/2005/8/layout/hierarchy3"/>
    <dgm:cxn modelId="{51E5ED4C-F319-47D8-9A4C-C8247384BA8F}" type="presParOf" srcId="{237108C3-14DC-40A5-863F-1A6DD23C6E34}" destId="{219698EC-F576-4A59-9C75-F21D39058F88}" srcOrd="1" destOrd="0" presId="urn:microsoft.com/office/officeart/2005/8/layout/hierarchy3"/>
    <dgm:cxn modelId="{415DB2D9-C112-45AE-97A1-179B656334C1}" type="presParOf" srcId="{219698EC-F576-4A59-9C75-F21D39058F88}" destId="{78D0076F-1C74-47A2-AB10-DC5AE837B190}" srcOrd="0" destOrd="0" presId="urn:microsoft.com/office/officeart/2005/8/layout/hierarchy3"/>
    <dgm:cxn modelId="{8FC96EDA-EFDA-4304-8CCF-C454A140C3EB}" type="presParOf" srcId="{219698EC-F576-4A59-9C75-F21D39058F88}" destId="{9EE2A18A-D741-459A-B0A6-52385C121329}" srcOrd="1" destOrd="0" presId="urn:microsoft.com/office/officeart/2005/8/layout/hierarchy3"/>
    <dgm:cxn modelId="{4F38C040-150D-4505-9628-EA48CECD8406}" type="presParOf" srcId="{219698EC-F576-4A59-9C75-F21D39058F88}" destId="{2EA7C3E4-227E-45F7-AD4D-DA88FD85E792}" srcOrd="2" destOrd="0" presId="urn:microsoft.com/office/officeart/2005/8/layout/hierarchy3"/>
    <dgm:cxn modelId="{371FC9B1-855C-4882-A4E5-CB89069AD07D}" type="presParOf" srcId="{219698EC-F576-4A59-9C75-F21D39058F88}" destId="{9D6B2E44-C450-456C-88E1-A4D8992E782C}" srcOrd="3" destOrd="0" presId="urn:microsoft.com/office/officeart/2005/8/layout/hierarchy3"/>
    <dgm:cxn modelId="{E62C6A37-4D43-4381-8AF6-F0EAB964BBAD}" type="presParOf" srcId="{59407183-89B6-428F-B315-5CCF57BEA0C0}" destId="{11E33905-E7E5-4645-B50B-3AE06FF5B7B0}" srcOrd="1" destOrd="0" presId="urn:microsoft.com/office/officeart/2005/8/layout/hierarchy3"/>
    <dgm:cxn modelId="{55B897A8-97DE-4929-A9F7-BAFCC6788696}" type="presParOf" srcId="{11E33905-E7E5-4645-B50B-3AE06FF5B7B0}" destId="{F8D28F7B-7487-42DA-9CBD-CCF1C84567FC}" srcOrd="0" destOrd="0" presId="urn:microsoft.com/office/officeart/2005/8/layout/hierarchy3"/>
    <dgm:cxn modelId="{93548DBF-B3D6-46A2-A3ED-BE0DF678207E}" type="presParOf" srcId="{F8D28F7B-7487-42DA-9CBD-CCF1C84567FC}" destId="{2E4DB564-D876-4D68-8ACA-FE9D716EEAF7}" srcOrd="0" destOrd="0" presId="urn:microsoft.com/office/officeart/2005/8/layout/hierarchy3"/>
    <dgm:cxn modelId="{A17F3937-4D04-4EC5-82D5-BF64251EBF7E}" type="presParOf" srcId="{F8D28F7B-7487-42DA-9CBD-CCF1C84567FC}" destId="{22ED1841-016C-43F6-8941-D923EE876540}" srcOrd="1" destOrd="0" presId="urn:microsoft.com/office/officeart/2005/8/layout/hierarchy3"/>
    <dgm:cxn modelId="{90C7C63B-CE23-4A55-98D5-E362FB1D0136}" type="presParOf" srcId="{11E33905-E7E5-4645-B50B-3AE06FF5B7B0}" destId="{FB43E720-61AC-4E21-8EFC-93E62C8F873D}" srcOrd="1" destOrd="0" presId="urn:microsoft.com/office/officeart/2005/8/layout/hierarchy3"/>
    <dgm:cxn modelId="{D51A4FB8-CC21-4A4A-8AEF-DEE1F266E9E4}" type="presParOf" srcId="{FB43E720-61AC-4E21-8EFC-93E62C8F873D}" destId="{825518D2-B79C-4368-997E-9C341394E411}" srcOrd="0" destOrd="0" presId="urn:microsoft.com/office/officeart/2005/8/layout/hierarchy3"/>
    <dgm:cxn modelId="{F4EAB6D6-9B10-4475-98E7-A744EBE59F09}" type="presParOf" srcId="{FB43E720-61AC-4E21-8EFC-93E62C8F873D}" destId="{E06C45E3-0293-4D82-99EF-DAB44FC5A48C}" srcOrd="1" destOrd="0" presId="urn:microsoft.com/office/officeart/2005/8/layout/hierarchy3"/>
    <dgm:cxn modelId="{3E9001A1-1F56-45CE-82BB-F51D0EB90B29}" type="presParOf" srcId="{FB43E720-61AC-4E21-8EFC-93E62C8F873D}" destId="{F2C3913E-F641-4DE0-A968-AE3B390C990D}" srcOrd="2" destOrd="0" presId="urn:microsoft.com/office/officeart/2005/8/layout/hierarchy3"/>
    <dgm:cxn modelId="{2A401042-929B-48C8-A21D-DA032AD370B5}" type="presParOf" srcId="{FB43E720-61AC-4E21-8EFC-93E62C8F873D}" destId="{36D58937-2A6A-4B3B-BCF4-E086ABF2715E}"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B80731-DD9B-421B-B8BB-D0BD6482488F}">
      <dsp:nvSpPr>
        <dsp:cNvPr id="0" name=""/>
        <dsp:cNvSpPr/>
      </dsp:nvSpPr>
      <dsp:spPr>
        <a:xfrm>
          <a:off x="189022" y="2161"/>
          <a:ext cx="2957371" cy="120342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48260" rIns="72390" bIns="48260" numCol="1" spcCol="1270" anchor="ctr" anchorCtr="0">
          <a:noAutofit/>
        </a:bodyPr>
        <a:lstStyle/>
        <a:p>
          <a:pPr lvl="0" algn="ctr" defTabSz="1689100">
            <a:lnSpc>
              <a:spcPct val="90000"/>
            </a:lnSpc>
            <a:spcBef>
              <a:spcPct val="0"/>
            </a:spcBef>
            <a:spcAft>
              <a:spcPct val="35000"/>
            </a:spcAft>
          </a:pPr>
          <a:r>
            <a:rPr lang="en-US" sz="3800" kern="1200" dirty="0" smtClean="0"/>
            <a:t>Advantages</a:t>
          </a:r>
          <a:endParaRPr lang="en-US" sz="3800" kern="1200" dirty="0"/>
        </a:p>
      </dsp:txBody>
      <dsp:txXfrm>
        <a:off x="224269" y="37408"/>
        <a:ext cx="2886877" cy="1132930"/>
      </dsp:txXfrm>
    </dsp:sp>
    <dsp:sp modelId="{78D0076F-1C74-47A2-AB10-DC5AE837B190}">
      <dsp:nvSpPr>
        <dsp:cNvPr id="0" name=""/>
        <dsp:cNvSpPr/>
      </dsp:nvSpPr>
      <dsp:spPr>
        <a:xfrm>
          <a:off x="484759" y="1205585"/>
          <a:ext cx="295737" cy="1593313"/>
        </a:xfrm>
        <a:custGeom>
          <a:avLst/>
          <a:gdLst/>
          <a:ahLst/>
          <a:cxnLst/>
          <a:rect l="0" t="0" r="0" b="0"/>
          <a:pathLst>
            <a:path>
              <a:moveTo>
                <a:pt x="0" y="0"/>
              </a:moveTo>
              <a:lnTo>
                <a:pt x="0" y="1593313"/>
              </a:lnTo>
              <a:lnTo>
                <a:pt x="295737" y="159331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E2A18A-D741-459A-B0A6-52385C121329}">
      <dsp:nvSpPr>
        <dsp:cNvPr id="0" name=""/>
        <dsp:cNvSpPr/>
      </dsp:nvSpPr>
      <dsp:spPr>
        <a:xfrm>
          <a:off x="780496" y="1726242"/>
          <a:ext cx="3343764" cy="214531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en-US" sz="2100" kern="1200" dirty="0" smtClean="0"/>
            <a:t>Colonists </a:t>
          </a:r>
        </a:p>
        <a:p>
          <a:pPr lvl="0" algn="ctr" defTabSz="933450">
            <a:lnSpc>
              <a:spcPct val="90000"/>
            </a:lnSpc>
            <a:spcBef>
              <a:spcPct val="0"/>
            </a:spcBef>
            <a:spcAft>
              <a:spcPct val="35000"/>
            </a:spcAft>
          </a:pPr>
          <a:r>
            <a:rPr lang="en-US" sz="2100" kern="1200" dirty="0" smtClean="0"/>
            <a:t>- Fighting on home ground </a:t>
          </a:r>
        </a:p>
        <a:p>
          <a:pPr lvl="0" algn="ctr" defTabSz="933450">
            <a:lnSpc>
              <a:spcPct val="90000"/>
            </a:lnSpc>
            <a:spcBef>
              <a:spcPct val="0"/>
            </a:spcBef>
            <a:spcAft>
              <a:spcPct val="35000"/>
            </a:spcAft>
          </a:pPr>
          <a:r>
            <a:rPr lang="en-US" sz="2100" kern="1200" dirty="0" smtClean="0"/>
            <a:t>- Fighting for rights and freedoms </a:t>
          </a:r>
        </a:p>
        <a:p>
          <a:pPr lvl="0" algn="ctr" defTabSz="933450">
            <a:lnSpc>
              <a:spcPct val="90000"/>
            </a:lnSpc>
            <a:spcBef>
              <a:spcPct val="0"/>
            </a:spcBef>
            <a:spcAft>
              <a:spcPct val="35000"/>
            </a:spcAft>
          </a:pPr>
          <a:r>
            <a:rPr lang="en-US" sz="2100" kern="1200" dirty="0" smtClean="0"/>
            <a:t>- Help from the French</a:t>
          </a:r>
          <a:endParaRPr lang="en-US" sz="2100" kern="1200" dirty="0"/>
        </a:p>
      </dsp:txBody>
      <dsp:txXfrm>
        <a:off x="843330" y="1789076"/>
        <a:ext cx="3218096" cy="2019645"/>
      </dsp:txXfrm>
    </dsp:sp>
    <dsp:sp modelId="{2EA7C3E4-227E-45F7-AD4D-DA88FD85E792}">
      <dsp:nvSpPr>
        <dsp:cNvPr id="0" name=""/>
        <dsp:cNvSpPr/>
      </dsp:nvSpPr>
      <dsp:spPr>
        <a:xfrm>
          <a:off x="484759" y="1205585"/>
          <a:ext cx="295737" cy="4227939"/>
        </a:xfrm>
        <a:custGeom>
          <a:avLst/>
          <a:gdLst/>
          <a:ahLst/>
          <a:cxnLst/>
          <a:rect l="0" t="0" r="0" b="0"/>
          <a:pathLst>
            <a:path>
              <a:moveTo>
                <a:pt x="0" y="0"/>
              </a:moveTo>
              <a:lnTo>
                <a:pt x="0" y="4227939"/>
              </a:lnTo>
              <a:lnTo>
                <a:pt x="295737" y="422793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6B2E44-C450-456C-88E1-A4D8992E782C}">
      <dsp:nvSpPr>
        <dsp:cNvPr id="0" name=""/>
        <dsp:cNvSpPr/>
      </dsp:nvSpPr>
      <dsp:spPr>
        <a:xfrm>
          <a:off x="780496" y="4392212"/>
          <a:ext cx="3332202" cy="208262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en-US" sz="2100" kern="1200" dirty="0" smtClean="0"/>
            <a:t>British</a:t>
          </a:r>
        </a:p>
        <a:p>
          <a:pPr lvl="0" algn="ctr" defTabSz="933450">
            <a:lnSpc>
              <a:spcPct val="90000"/>
            </a:lnSpc>
            <a:spcBef>
              <a:spcPct val="0"/>
            </a:spcBef>
            <a:spcAft>
              <a:spcPct val="35000"/>
            </a:spcAft>
          </a:pPr>
          <a:r>
            <a:rPr lang="en-US" sz="2100" kern="1200" dirty="0" smtClean="0"/>
            <a:t>- Well trained &amp; supplied army and navy</a:t>
          </a:r>
        </a:p>
        <a:p>
          <a:pPr lvl="0" algn="ctr" defTabSz="933450">
            <a:lnSpc>
              <a:spcPct val="90000"/>
            </a:lnSpc>
            <a:spcBef>
              <a:spcPct val="0"/>
            </a:spcBef>
            <a:spcAft>
              <a:spcPct val="35000"/>
            </a:spcAft>
          </a:pPr>
          <a:r>
            <a:rPr lang="en-US" sz="2100" kern="1200" dirty="0" smtClean="0"/>
            <a:t>- Strong central government</a:t>
          </a:r>
        </a:p>
        <a:p>
          <a:pPr lvl="0" algn="ctr" defTabSz="933450">
            <a:lnSpc>
              <a:spcPct val="90000"/>
            </a:lnSpc>
            <a:spcBef>
              <a:spcPct val="0"/>
            </a:spcBef>
            <a:spcAft>
              <a:spcPct val="35000"/>
            </a:spcAft>
          </a:pPr>
          <a:r>
            <a:rPr lang="en-US" sz="2100" kern="1200" dirty="0" smtClean="0"/>
            <a:t>- Wealth of resources</a:t>
          </a:r>
          <a:endParaRPr lang="en-US" sz="2100" kern="1200" dirty="0"/>
        </a:p>
      </dsp:txBody>
      <dsp:txXfrm>
        <a:off x="841494" y="4453210"/>
        <a:ext cx="3210206" cy="1960630"/>
      </dsp:txXfrm>
    </dsp:sp>
    <dsp:sp modelId="{2E4DB564-D876-4D68-8ACA-FE9D716EEAF7}">
      <dsp:nvSpPr>
        <dsp:cNvPr id="0" name=""/>
        <dsp:cNvSpPr/>
      </dsp:nvSpPr>
      <dsp:spPr>
        <a:xfrm>
          <a:off x="4553624" y="0"/>
          <a:ext cx="3093908" cy="125851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48260" rIns="72390" bIns="48260" numCol="1" spcCol="1270" anchor="ctr" anchorCtr="0">
          <a:noAutofit/>
        </a:bodyPr>
        <a:lstStyle/>
        <a:p>
          <a:pPr lvl="0" algn="ctr" defTabSz="1689100">
            <a:lnSpc>
              <a:spcPct val="90000"/>
            </a:lnSpc>
            <a:spcBef>
              <a:spcPct val="0"/>
            </a:spcBef>
            <a:spcAft>
              <a:spcPct val="35000"/>
            </a:spcAft>
          </a:pPr>
          <a:r>
            <a:rPr lang="en-US" sz="3800" kern="1200" dirty="0" smtClean="0"/>
            <a:t>Disadvantages</a:t>
          </a:r>
          <a:endParaRPr lang="en-US" sz="3800" kern="1200" dirty="0"/>
        </a:p>
      </dsp:txBody>
      <dsp:txXfrm>
        <a:off x="4590484" y="36860"/>
        <a:ext cx="3020188" cy="1184790"/>
      </dsp:txXfrm>
    </dsp:sp>
    <dsp:sp modelId="{825518D2-B79C-4368-997E-9C341394E411}">
      <dsp:nvSpPr>
        <dsp:cNvPr id="0" name=""/>
        <dsp:cNvSpPr/>
      </dsp:nvSpPr>
      <dsp:spPr>
        <a:xfrm>
          <a:off x="4863015" y="1258510"/>
          <a:ext cx="302559" cy="1564130"/>
        </a:xfrm>
        <a:custGeom>
          <a:avLst/>
          <a:gdLst/>
          <a:ahLst/>
          <a:cxnLst/>
          <a:rect l="0" t="0" r="0" b="0"/>
          <a:pathLst>
            <a:path>
              <a:moveTo>
                <a:pt x="0" y="0"/>
              </a:moveTo>
              <a:lnTo>
                <a:pt x="0" y="1564130"/>
              </a:lnTo>
              <a:lnTo>
                <a:pt x="302559" y="15641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6C45E3-0293-4D82-99EF-DAB44FC5A48C}">
      <dsp:nvSpPr>
        <dsp:cNvPr id="0" name=""/>
        <dsp:cNvSpPr/>
      </dsp:nvSpPr>
      <dsp:spPr>
        <a:xfrm>
          <a:off x="5165575" y="1781327"/>
          <a:ext cx="3332202" cy="208262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en-US" sz="2100" kern="1200" dirty="0" smtClean="0"/>
            <a:t>Colonists</a:t>
          </a:r>
        </a:p>
        <a:p>
          <a:pPr lvl="0" algn="ctr" defTabSz="933450">
            <a:lnSpc>
              <a:spcPct val="90000"/>
            </a:lnSpc>
            <a:spcBef>
              <a:spcPct val="0"/>
            </a:spcBef>
            <a:spcAft>
              <a:spcPct val="35000"/>
            </a:spcAft>
          </a:pPr>
          <a:r>
            <a:rPr lang="en-US" sz="2100" kern="1200" dirty="0" smtClean="0"/>
            <a:t>- Untrained soldiers; small army</a:t>
          </a:r>
        </a:p>
        <a:p>
          <a:pPr lvl="0" algn="ctr" defTabSz="933450">
            <a:lnSpc>
              <a:spcPct val="90000"/>
            </a:lnSpc>
            <a:spcBef>
              <a:spcPct val="0"/>
            </a:spcBef>
            <a:spcAft>
              <a:spcPct val="35000"/>
            </a:spcAft>
          </a:pPr>
          <a:r>
            <a:rPr lang="en-US" sz="2100" kern="1200" dirty="0" smtClean="0"/>
            <a:t>- Food &amp; weapon shortages</a:t>
          </a:r>
        </a:p>
        <a:p>
          <a:pPr lvl="0" algn="ctr" defTabSz="933450">
            <a:lnSpc>
              <a:spcPct val="90000"/>
            </a:lnSpc>
            <a:spcBef>
              <a:spcPct val="0"/>
            </a:spcBef>
            <a:spcAft>
              <a:spcPct val="35000"/>
            </a:spcAft>
          </a:pPr>
          <a:r>
            <a:rPr lang="en-US" sz="2100" kern="1200" dirty="0" smtClean="0"/>
            <a:t>- Weak central government</a:t>
          </a:r>
          <a:endParaRPr lang="en-US" sz="2100" kern="1200" dirty="0"/>
        </a:p>
      </dsp:txBody>
      <dsp:txXfrm>
        <a:off x="5226573" y="1842325"/>
        <a:ext cx="3210206" cy="1960630"/>
      </dsp:txXfrm>
    </dsp:sp>
    <dsp:sp modelId="{F2C3913E-F641-4DE0-A968-AE3B390C990D}">
      <dsp:nvSpPr>
        <dsp:cNvPr id="0" name=""/>
        <dsp:cNvSpPr/>
      </dsp:nvSpPr>
      <dsp:spPr>
        <a:xfrm>
          <a:off x="4863015" y="1258510"/>
          <a:ext cx="302559" cy="4167413"/>
        </a:xfrm>
        <a:custGeom>
          <a:avLst/>
          <a:gdLst/>
          <a:ahLst/>
          <a:cxnLst/>
          <a:rect l="0" t="0" r="0" b="0"/>
          <a:pathLst>
            <a:path>
              <a:moveTo>
                <a:pt x="0" y="0"/>
              </a:moveTo>
              <a:lnTo>
                <a:pt x="0" y="4167413"/>
              </a:lnTo>
              <a:lnTo>
                <a:pt x="302559" y="416741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D58937-2A6A-4B3B-BCF4-E086ABF2715E}">
      <dsp:nvSpPr>
        <dsp:cNvPr id="0" name=""/>
        <dsp:cNvSpPr/>
      </dsp:nvSpPr>
      <dsp:spPr>
        <a:xfrm>
          <a:off x="5165575" y="4384610"/>
          <a:ext cx="3332202" cy="208262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en-US" sz="2100" kern="1200" dirty="0" smtClean="0"/>
            <a:t>British </a:t>
          </a:r>
        </a:p>
        <a:p>
          <a:pPr lvl="0" algn="ctr" defTabSz="933450">
            <a:lnSpc>
              <a:spcPct val="90000"/>
            </a:lnSpc>
            <a:spcBef>
              <a:spcPct val="0"/>
            </a:spcBef>
            <a:spcAft>
              <a:spcPct val="35000"/>
            </a:spcAft>
          </a:pPr>
          <a:r>
            <a:rPr lang="en-US" sz="2100" kern="1200" dirty="0" smtClean="0"/>
            <a:t>- Fighting in hostile territory</a:t>
          </a:r>
        </a:p>
        <a:p>
          <a:pPr lvl="0" algn="ctr" defTabSz="933450">
            <a:lnSpc>
              <a:spcPct val="90000"/>
            </a:lnSpc>
            <a:spcBef>
              <a:spcPct val="0"/>
            </a:spcBef>
            <a:spcAft>
              <a:spcPct val="35000"/>
            </a:spcAft>
          </a:pPr>
          <a:r>
            <a:rPr lang="en-US" sz="2100" kern="1200" dirty="0" smtClean="0"/>
            <a:t>- Fighting far away from resources </a:t>
          </a:r>
        </a:p>
        <a:p>
          <a:pPr lvl="0" algn="ctr" defTabSz="933450">
            <a:lnSpc>
              <a:spcPct val="90000"/>
            </a:lnSpc>
            <a:spcBef>
              <a:spcPct val="0"/>
            </a:spcBef>
            <a:spcAft>
              <a:spcPct val="35000"/>
            </a:spcAft>
          </a:pPr>
          <a:r>
            <a:rPr lang="en-US" sz="2100" kern="1200" dirty="0" smtClean="0"/>
            <a:t>- Troops don’t really care</a:t>
          </a:r>
          <a:endParaRPr lang="en-US" sz="2100" kern="1200" dirty="0"/>
        </a:p>
      </dsp:txBody>
      <dsp:txXfrm>
        <a:off x="5226573" y="4445608"/>
        <a:ext cx="3210206" cy="196063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210813-0735-4085-AAAD-702FA8CB2110}" type="datetimeFigureOut">
              <a:rPr lang="en-US" smtClean="0"/>
              <a:pPr/>
              <a:t>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89DD8-D2F4-4692-A6BD-E2689BF9035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210813-0735-4085-AAAD-702FA8CB2110}" type="datetimeFigureOut">
              <a:rPr lang="en-US" smtClean="0"/>
              <a:pPr/>
              <a:t>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89DD8-D2F4-4692-A6BD-E2689BF9035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210813-0735-4085-AAAD-702FA8CB2110}" type="datetimeFigureOut">
              <a:rPr lang="en-US" smtClean="0"/>
              <a:pPr/>
              <a:t>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89DD8-D2F4-4692-A6BD-E2689BF9035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210813-0735-4085-AAAD-702FA8CB2110}" type="datetimeFigureOut">
              <a:rPr lang="en-US" smtClean="0"/>
              <a:pPr/>
              <a:t>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89DD8-D2F4-4692-A6BD-E2689BF9035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210813-0735-4085-AAAD-702FA8CB2110}" type="datetimeFigureOut">
              <a:rPr lang="en-US" smtClean="0"/>
              <a:pPr/>
              <a:t>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89DD8-D2F4-4692-A6BD-E2689BF9035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210813-0735-4085-AAAD-702FA8CB2110}" type="datetimeFigureOut">
              <a:rPr lang="en-US" smtClean="0"/>
              <a:pPr/>
              <a:t>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189DD8-D2F4-4692-A6BD-E2689BF9035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210813-0735-4085-AAAD-702FA8CB2110}" type="datetimeFigureOut">
              <a:rPr lang="en-US" smtClean="0"/>
              <a:pPr/>
              <a:t>2/10/2015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189DD8-D2F4-4692-A6BD-E2689BF9035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210813-0735-4085-AAAD-702FA8CB2110}" type="datetimeFigureOut">
              <a:rPr lang="en-US" smtClean="0"/>
              <a:pPr/>
              <a:t>2/10/2015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189DD8-D2F4-4692-A6BD-E2689BF9035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10813-0735-4085-AAAD-702FA8CB2110}" type="datetimeFigureOut">
              <a:rPr lang="en-US" smtClean="0"/>
              <a:pPr/>
              <a:t>2/10/2015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189DD8-D2F4-4692-A6BD-E2689BF9035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210813-0735-4085-AAAD-702FA8CB2110}" type="datetimeFigureOut">
              <a:rPr lang="en-US" smtClean="0"/>
              <a:pPr/>
              <a:t>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189DD8-D2F4-4692-A6BD-E2689BF9035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210813-0735-4085-AAAD-702FA8CB2110}" type="datetimeFigureOut">
              <a:rPr lang="en-US" smtClean="0"/>
              <a:pPr/>
              <a:t>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189DD8-D2F4-4692-A6BD-E2689BF9035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33000"/>
            <a:lum contrast="23000"/>
          </a:blip>
          <a:srcRect/>
          <a:stretch>
            <a:fillRect l="-12000" r="-1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210813-0735-4085-AAAD-702FA8CB2110}" type="datetimeFigureOut">
              <a:rPr lang="en-US" smtClean="0"/>
              <a:pPr/>
              <a:t>2/10/2015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189DD8-D2F4-4692-A6BD-E2689BF9035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14000"/>
            <a:lum contrast="23000"/>
          </a:blip>
          <a:srcRect/>
          <a:stretch>
            <a:fillRect l="-12000" r="-12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8800" dirty="0" smtClean="0"/>
              <a:t>The War for Independence</a:t>
            </a:r>
            <a:endParaRPr lang="en-US" sz="8800" dirty="0"/>
          </a:p>
        </p:txBody>
      </p:sp>
      <p:sp>
        <p:nvSpPr>
          <p:cNvPr id="3" name="Subtitle 2"/>
          <p:cNvSpPr>
            <a:spLocks noGrp="1"/>
          </p:cNvSpPr>
          <p:nvPr>
            <p:ph type="subTitle" idx="1"/>
          </p:nvPr>
        </p:nvSpPr>
        <p:spPr/>
        <p:txBody>
          <a:bodyPr>
            <a:normAutofit lnSpcReduction="10000"/>
          </a:bodyPr>
          <a:lstStyle/>
          <a:p>
            <a:endParaRPr lang="en-US" dirty="0" smtClean="0"/>
          </a:p>
          <a:p>
            <a:r>
              <a:rPr lang="en-US" sz="7200" dirty="0" smtClean="0">
                <a:solidFill>
                  <a:srgbClr val="FF0000"/>
                </a:solidFill>
              </a:rPr>
              <a:t>1775-1783</a:t>
            </a:r>
            <a:endParaRPr lang="en-US" sz="720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086600" cy="1162050"/>
          </a:xfrm>
        </p:spPr>
        <p:txBody>
          <a:bodyPr>
            <a:normAutofit/>
          </a:bodyPr>
          <a:lstStyle/>
          <a:p>
            <a:pPr algn="ctr"/>
            <a:r>
              <a:rPr lang="en-US" sz="4800" dirty="0" smtClean="0"/>
              <a:t>Crossing the Delaware</a:t>
            </a:r>
            <a:endParaRPr lang="en-US" sz="4800" dirty="0"/>
          </a:p>
        </p:txBody>
      </p:sp>
      <p:sp>
        <p:nvSpPr>
          <p:cNvPr id="8" name="Text Placeholder 7"/>
          <p:cNvSpPr>
            <a:spLocks noGrp="1"/>
          </p:cNvSpPr>
          <p:nvPr>
            <p:ph type="body" sz="half" idx="2"/>
          </p:nvPr>
        </p:nvSpPr>
        <p:spPr>
          <a:xfrm>
            <a:off x="457200" y="5638800"/>
            <a:ext cx="8077200" cy="914400"/>
          </a:xfrm>
        </p:spPr>
        <p:txBody>
          <a:bodyPr>
            <a:normAutofit/>
          </a:bodyPr>
          <a:lstStyle/>
          <a:p>
            <a:pPr algn="ctr"/>
            <a:r>
              <a:rPr lang="en-US" sz="3200" dirty="0" smtClean="0"/>
              <a:t>What are the events surrounding this image?</a:t>
            </a:r>
            <a:endParaRPr lang="en-US" sz="3200" dirty="0"/>
          </a:p>
        </p:txBody>
      </p:sp>
      <p:pic>
        <p:nvPicPr>
          <p:cNvPr id="7" name="Content Placeholder 6" descr="Crossing the Delaware.jpg"/>
          <p:cNvPicPr>
            <a:picLocks noGrp="1" noChangeAspect="1"/>
          </p:cNvPicPr>
          <p:nvPr>
            <p:ph idx="1"/>
          </p:nvPr>
        </p:nvPicPr>
        <p:blipFill>
          <a:blip r:embed="rId2" cstate="print"/>
          <a:stretch>
            <a:fillRect/>
          </a:stretch>
        </p:blipFill>
        <p:spPr>
          <a:xfrm>
            <a:off x="1371600" y="1447800"/>
            <a:ext cx="6246088" cy="358140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Crossing the </a:t>
            </a:r>
            <a:r>
              <a:rPr lang="en-US" dirty="0" err="1" smtClean="0"/>
              <a:t>Deleware</a:t>
            </a:r>
            <a:endParaRPr lang="en-US" dirty="0"/>
          </a:p>
        </p:txBody>
      </p:sp>
      <p:sp>
        <p:nvSpPr>
          <p:cNvPr id="6" name="Content Placeholder 5"/>
          <p:cNvSpPr>
            <a:spLocks noGrp="1"/>
          </p:cNvSpPr>
          <p:nvPr>
            <p:ph idx="1"/>
          </p:nvPr>
        </p:nvSpPr>
        <p:spPr>
          <a:xfrm>
            <a:off x="228600" y="1600200"/>
            <a:ext cx="8686800" cy="4800600"/>
          </a:xfrm>
        </p:spPr>
        <p:txBody>
          <a:bodyPr/>
          <a:lstStyle/>
          <a:p>
            <a:pPr marL="514350" indent="-514350"/>
            <a:r>
              <a:rPr lang="en-US" dirty="0" smtClean="0"/>
              <a:t>After defeating colonists in White Plains, NY – British turn attention toward Philadelphia and not chasing the retreating Washington</a:t>
            </a:r>
          </a:p>
          <a:p>
            <a:pPr marL="514350" indent="-514350"/>
            <a:r>
              <a:rPr lang="en-US" dirty="0" smtClean="0"/>
              <a:t>Before either group can get there, winter sets in and both sides settle in for Winter (British in New Jersey and Washington in Pennsylvania)</a:t>
            </a:r>
          </a:p>
          <a:p>
            <a:pPr marL="514350" indent="-514350"/>
            <a:r>
              <a:rPr lang="en-US" dirty="0" smtClean="0"/>
              <a:t>Washington does surprise attack on British picking up 2 victories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086600" cy="1162050"/>
          </a:xfrm>
        </p:spPr>
        <p:txBody>
          <a:bodyPr>
            <a:normAutofit/>
          </a:bodyPr>
          <a:lstStyle/>
          <a:p>
            <a:r>
              <a:rPr lang="en-US" sz="4800" dirty="0" smtClean="0"/>
              <a:t>Valley Forge, Pennsylvania</a:t>
            </a:r>
            <a:endParaRPr lang="en-US" sz="4800" dirty="0"/>
          </a:p>
        </p:txBody>
      </p:sp>
      <p:pic>
        <p:nvPicPr>
          <p:cNvPr id="6" name="Content Placeholder 5" descr="Valley Forge.bmp"/>
          <p:cNvPicPr>
            <a:picLocks noGrp="1" noChangeAspect="1"/>
          </p:cNvPicPr>
          <p:nvPr>
            <p:ph idx="1"/>
          </p:nvPr>
        </p:nvPicPr>
        <p:blipFill>
          <a:blip r:embed="rId2" cstate="print"/>
          <a:stretch>
            <a:fillRect/>
          </a:stretch>
        </p:blipFill>
        <p:spPr>
          <a:xfrm>
            <a:off x="1524000" y="1524000"/>
            <a:ext cx="5861156" cy="3886200"/>
          </a:xfrm>
        </p:spPr>
      </p:pic>
      <p:sp>
        <p:nvSpPr>
          <p:cNvPr id="8" name="Text Placeholder 7"/>
          <p:cNvSpPr>
            <a:spLocks noGrp="1"/>
          </p:cNvSpPr>
          <p:nvPr>
            <p:ph type="body" sz="half" idx="2"/>
          </p:nvPr>
        </p:nvSpPr>
        <p:spPr>
          <a:xfrm>
            <a:off x="457200" y="5638800"/>
            <a:ext cx="8077200" cy="914400"/>
          </a:xfrm>
        </p:spPr>
        <p:txBody>
          <a:bodyPr>
            <a:normAutofit/>
          </a:bodyPr>
          <a:lstStyle/>
          <a:p>
            <a:pPr algn="ctr"/>
            <a:r>
              <a:rPr lang="en-US" sz="3200" dirty="0" smtClean="0"/>
              <a:t>What hurdles does George Washington face?</a:t>
            </a:r>
            <a:endParaRPr lang="en-US"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Valley Forge, Pennsylvania (-)</a:t>
            </a:r>
            <a:endParaRPr lang="en-US" dirty="0"/>
          </a:p>
        </p:txBody>
      </p:sp>
      <p:sp>
        <p:nvSpPr>
          <p:cNvPr id="6" name="Content Placeholder 5"/>
          <p:cNvSpPr>
            <a:spLocks noGrp="1"/>
          </p:cNvSpPr>
          <p:nvPr>
            <p:ph idx="1"/>
          </p:nvPr>
        </p:nvSpPr>
        <p:spPr>
          <a:xfrm>
            <a:off x="228600" y="1600200"/>
            <a:ext cx="8686800" cy="5105400"/>
          </a:xfrm>
        </p:spPr>
        <p:txBody>
          <a:bodyPr/>
          <a:lstStyle/>
          <a:p>
            <a:r>
              <a:rPr lang="en-US" dirty="0" smtClean="0"/>
              <a:t>Winter of 1777 to 1778 was brutally cold with colonists lacking food, clothing &amp; other supplies</a:t>
            </a:r>
          </a:p>
          <a:p>
            <a:pPr>
              <a:buNone/>
            </a:pPr>
            <a:endParaRPr lang="en-US" sz="1100" dirty="0"/>
          </a:p>
          <a:p>
            <a:pPr>
              <a:buNone/>
            </a:pPr>
            <a:r>
              <a:rPr lang="en-US" dirty="0" smtClean="0"/>
              <a:t>“Our troops are in general almost naked and very often in </a:t>
            </a:r>
            <a:r>
              <a:rPr lang="en-US" dirty="0" err="1" smtClean="0"/>
              <a:t>starveing</a:t>
            </a:r>
            <a:r>
              <a:rPr lang="en-US" dirty="0" smtClean="0"/>
              <a:t> condition.  All my men except 18 are unfit for duty for want of shoes, stockings, and shirts . . . Poor Jack has been necessitated to make up his blanket into a vest and breeches.”</a:t>
            </a:r>
          </a:p>
          <a:p>
            <a:pPr>
              <a:buNone/>
            </a:pPr>
            <a:endParaRPr lang="en-US" sz="1200" dirty="0" smtClean="0"/>
          </a:p>
          <a:p>
            <a:r>
              <a:rPr lang="en-US" dirty="0" smtClean="0"/>
              <a:t>Washington loses close to 2,500 men that winter</a:t>
            </a:r>
          </a:p>
          <a:p>
            <a:pPr>
              <a:buNone/>
            </a:pPr>
            <a:endParaRPr lang="en-US" dirty="0"/>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Valley Forge, Pennsylvania (+)</a:t>
            </a:r>
            <a:endParaRPr lang="en-US" dirty="0"/>
          </a:p>
        </p:txBody>
      </p:sp>
      <p:sp>
        <p:nvSpPr>
          <p:cNvPr id="6" name="Content Placeholder 5"/>
          <p:cNvSpPr>
            <a:spLocks noGrp="1"/>
          </p:cNvSpPr>
          <p:nvPr>
            <p:ph idx="1"/>
          </p:nvPr>
        </p:nvSpPr>
        <p:spPr>
          <a:xfrm>
            <a:off x="228600" y="1600200"/>
            <a:ext cx="8686800" cy="5105400"/>
          </a:xfrm>
        </p:spPr>
        <p:txBody>
          <a:bodyPr/>
          <a:lstStyle/>
          <a:p>
            <a:r>
              <a:rPr lang="en-US" dirty="0" smtClean="0"/>
              <a:t>Two European military officers helped train Washington’s troops </a:t>
            </a:r>
          </a:p>
          <a:p>
            <a:pPr lvl="1"/>
            <a:r>
              <a:rPr lang="en-US" dirty="0" smtClean="0"/>
              <a:t>Marquis de Lafayette (France)</a:t>
            </a:r>
          </a:p>
          <a:p>
            <a:pPr lvl="1"/>
            <a:r>
              <a:rPr lang="en-US" dirty="0" smtClean="0"/>
              <a:t>Baron Friedrich von Steuben (Prussia)</a:t>
            </a:r>
          </a:p>
          <a:p>
            <a:pPr lvl="1"/>
            <a:endParaRPr lang="en-US" dirty="0" smtClean="0"/>
          </a:p>
          <a:p>
            <a:r>
              <a:rPr lang="en-US" dirty="0" smtClean="0"/>
              <a:t>Improved discipline and boosted morale</a:t>
            </a:r>
            <a:endParaRPr lang="en-US" dirty="0"/>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Saratoga</a:t>
            </a:r>
            <a:endParaRPr lang="en-US" dirty="0"/>
          </a:p>
        </p:txBody>
      </p:sp>
      <p:sp>
        <p:nvSpPr>
          <p:cNvPr id="6" name="Content Placeholder 5"/>
          <p:cNvSpPr>
            <a:spLocks noGrp="1"/>
          </p:cNvSpPr>
          <p:nvPr>
            <p:ph idx="1"/>
          </p:nvPr>
        </p:nvSpPr>
        <p:spPr>
          <a:xfrm>
            <a:off x="228600" y="1600200"/>
            <a:ext cx="8686800" cy="5105400"/>
          </a:xfrm>
        </p:spPr>
        <p:txBody>
          <a:bodyPr/>
          <a:lstStyle/>
          <a:p>
            <a:r>
              <a:rPr lang="en-US" dirty="0" smtClean="0"/>
              <a:t>Colonists win major victory in New York</a:t>
            </a:r>
          </a:p>
          <a:p>
            <a:endParaRPr lang="en-US" dirty="0" smtClean="0"/>
          </a:p>
          <a:p>
            <a:r>
              <a:rPr lang="en-US" dirty="0" smtClean="0"/>
              <a:t>Turning point of the war because it encourages France to commit troops</a:t>
            </a:r>
          </a:p>
          <a:p>
            <a:endParaRPr lang="en-US" dirty="0" smtClean="0"/>
          </a:p>
          <a:p>
            <a:r>
              <a:rPr lang="en-US" dirty="0" smtClean="0"/>
              <a:t>The victory proved the colonists were legit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Southern Campaign</a:t>
            </a:r>
            <a:endParaRPr lang="en-US" dirty="0"/>
          </a:p>
        </p:txBody>
      </p:sp>
      <p:sp>
        <p:nvSpPr>
          <p:cNvPr id="6" name="Content Placeholder 5"/>
          <p:cNvSpPr>
            <a:spLocks noGrp="1"/>
          </p:cNvSpPr>
          <p:nvPr>
            <p:ph idx="1"/>
          </p:nvPr>
        </p:nvSpPr>
        <p:spPr>
          <a:xfrm>
            <a:off x="228600" y="1600200"/>
            <a:ext cx="8686800" cy="5105400"/>
          </a:xfrm>
        </p:spPr>
        <p:txBody>
          <a:bodyPr/>
          <a:lstStyle/>
          <a:p>
            <a:r>
              <a:rPr lang="en-US" dirty="0" smtClean="0"/>
              <a:t>British were willing to fight to keep just the South even if it lost the North</a:t>
            </a:r>
          </a:p>
          <a:p>
            <a:r>
              <a:rPr lang="en-US" dirty="0" smtClean="0"/>
              <a:t>British troops win major victories at Savannah and Charles Town</a:t>
            </a:r>
          </a:p>
          <a:p>
            <a:r>
              <a:rPr lang="en-US" dirty="0" smtClean="0"/>
              <a:t>Move inland relying on Loyalist troops to help fight</a:t>
            </a:r>
          </a:p>
          <a:p>
            <a:r>
              <a:rPr lang="en-US" dirty="0" smtClean="0"/>
              <a:t>Turning point for South occurs at Kings Mountain where British are defeated and forced to retreat back to the coast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Yorktown</a:t>
            </a:r>
            <a:endParaRPr lang="en-US" dirty="0"/>
          </a:p>
        </p:txBody>
      </p:sp>
      <p:sp>
        <p:nvSpPr>
          <p:cNvPr id="6" name="Content Placeholder 5"/>
          <p:cNvSpPr>
            <a:spLocks noGrp="1"/>
          </p:cNvSpPr>
          <p:nvPr>
            <p:ph idx="1"/>
          </p:nvPr>
        </p:nvSpPr>
        <p:spPr>
          <a:xfrm>
            <a:off x="228600" y="1600200"/>
            <a:ext cx="8686800" cy="5105400"/>
          </a:xfrm>
        </p:spPr>
        <p:txBody>
          <a:bodyPr/>
          <a:lstStyle/>
          <a:p>
            <a:r>
              <a:rPr lang="en-US" dirty="0" smtClean="0"/>
              <a:t>British maintained a stronghold in Virginia until Washington surrounded Yorktown with Colonists and French</a:t>
            </a:r>
          </a:p>
          <a:p>
            <a:pPr>
              <a:buNone/>
            </a:pPr>
            <a:endParaRPr lang="en-US" dirty="0" smtClean="0"/>
          </a:p>
          <a:p>
            <a:r>
              <a:rPr lang="en-US" dirty="0" smtClean="0"/>
              <a:t>October 19, 1781 – 8,000 British troops surrender under leadership of General Cornwallis</a:t>
            </a:r>
          </a:p>
          <a:p>
            <a:endParaRPr lang="en-US" dirty="0" smtClean="0"/>
          </a:p>
          <a:p>
            <a:r>
              <a:rPr lang="en-US" dirty="0" smtClean="0"/>
              <a:t>This was the last battle of the war</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Treaty of Paris </a:t>
            </a:r>
            <a:endParaRPr lang="en-US" dirty="0"/>
          </a:p>
        </p:txBody>
      </p:sp>
      <p:sp>
        <p:nvSpPr>
          <p:cNvPr id="6" name="Content Placeholder 5"/>
          <p:cNvSpPr>
            <a:spLocks noGrp="1"/>
          </p:cNvSpPr>
          <p:nvPr>
            <p:ph idx="1"/>
          </p:nvPr>
        </p:nvSpPr>
        <p:spPr>
          <a:xfrm>
            <a:off x="228600" y="1600200"/>
            <a:ext cx="8915400" cy="5105400"/>
          </a:xfrm>
        </p:spPr>
        <p:txBody>
          <a:bodyPr/>
          <a:lstStyle/>
          <a:p>
            <a:r>
              <a:rPr lang="en-US" dirty="0" smtClean="0"/>
              <a:t>Peace negotiations began led by Benjamin Franklin, John Adams and John Jay</a:t>
            </a:r>
          </a:p>
          <a:p>
            <a:r>
              <a:rPr lang="en-US" dirty="0" smtClean="0"/>
              <a:t>Signed on September 3, 1783</a:t>
            </a:r>
          </a:p>
          <a:p>
            <a:pPr lvl="1"/>
            <a:r>
              <a:rPr lang="en-US" dirty="0" smtClean="0"/>
              <a:t>Britain recognized United States of America as a new nation with its western boundary the Mississippi River</a:t>
            </a:r>
          </a:p>
          <a:p>
            <a:pPr lvl="1"/>
            <a:r>
              <a:rPr lang="en-US" dirty="0" smtClean="0"/>
              <a:t>Britain gave Florida back to Spain</a:t>
            </a:r>
            <a:endParaRPr lang="en-US" dirty="0"/>
          </a:p>
          <a:p>
            <a:pPr lvl="1"/>
            <a:r>
              <a:rPr lang="en-US" dirty="0" smtClean="0"/>
              <a:t>France received colonies back from Britain in Africa and Caribbean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i="1" dirty="0" smtClean="0"/>
              <a:t>The</a:t>
            </a:r>
            <a:r>
              <a:rPr lang="en-US" dirty="0" smtClean="0"/>
              <a:t> </a:t>
            </a:r>
            <a:r>
              <a:rPr lang="en-US" i="1" dirty="0" smtClean="0"/>
              <a:t>Stars &amp; Stripes</a:t>
            </a:r>
            <a:endParaRPr lang="en-US" i="1" dirty="0"/>
          </a:p>
        </p:txBody>
      </p:sp>
      <p:sp>
        <p:nvSpPr>
          <p:cNvPr id="6" name="Content Placeholder 5"/>
          <p:cNvSpPr>
            <a:spLocks noGrp="1"/>
          </p:cNvSpPr>
          <p:nvPr>
            <p:ph idx="1"/>
          </p:nvPr>
        </p:nvSpPr>
        <p:spPr>
          <a:xfrm>
            <a:off x="228600" y="1600200"/>
            <a:ext cx="8915400" cy="5105400"/>
          </a:xfrm>
        </p:spPr>
        <p:txBody>
          <a:bodyPr/>
          <a:lstStyle/>
          <a:p>
            <a:r>
              <a:rPr lang="en-US" dirty="0" smtClean="0"/>
              <a:t>June 14, 1777 – Continental Congress designed the first flag</a:t>
            </a:r>
          </a:p>
          <a:p>
            <a:pPr>
              <a:buNone/>
            </a:pPr>
            <a:endParaRPr lang="en-US" dirty="0" smtClean="0"/>
          </a:p>
          <a:p>
            <a:r>
              <a:rPr lang="en-US" dirty="0" smtClean="0"/>
              <a:t>13 stripes representing each colony</a:t>
            </a:r>
          </a:p>
          <a:p>
            <a:endParaRPr lang="en-US" dirty="0" smtClean="0"/>
          </a:p>
          <a:p>
            <a:r>
              <a:rPr lang="en-US" dirty="0" smtClean="0"/>
              <a:t>13 stars in blue representing a new constellation</a:t>
            </a:r>
          </a:p>
          <a:p>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nvPr>
        </p:nvGraphicFramePr>
        <p:xfrm>
          <a:off x="457200" y="152400"/>
          <a:ext cx="8686800" cy="6477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i="1" dirty="0" smtClean="0"/>
              <a:t>The 4</a:t>
            </a:r>
            <a:r>
              <a:rPr lang="en-US" i="1" baseline="30000" dirty="0" smtClean="0"/>
              <a:t>th</a:t>
            </a:r>
            <a:r>
              <a:rPr lang="en-US" i="1" dirty="0" smtClean="0"/>
              <a:t> of July</a:t>
            </a:r>
            <a:endParaRPr lang="en-US" i="1" dirty="0"/>
          </a:p>
        </p:txBody>
      </p:sp>
      <p:sp>
        <p:nvSpPr>
          <p:cNvPr id="6" name="Content Placeholder 5"/>
          <p:cNvSpPr>
            <a:spLocks noGrp="1"/>
          </p:cNvSpPr>
          <p:nvPr>
            <p:ph idx="1"/>
          </p:nvPr>
        </p:nvSpPr>
        <p:spPr>
          <a:xfrm>
            <a:off x="228600" y="1295400"/>
            <a:ext cx="8915400" cy="5410200"/>
          </a:xfrm>
        </p:spPr>
        <p:txBody>
          <a:bodyPr>
            <a:normAutofit fontScale="92500" lnSpcReduction="10000"/>
          </a:bodyPr>
          <a:lstStyle/>
          <a:p>
            <a:r>
              <a:rPr lang="en-US" sz="2800" dirty="0" smtClean="0"/>
              <a:t>On July 2, 1776 –  Second Continental Congress voted to declare U.S. independent from Britain</a:t>
            </a:r>
          </a:p>
          <a:p>
            <a:r>
              <a:rPr lang="en-US" sz="2800" dirty="0" smtClean="0"/>
              <a:t>On July 4, 1776 – they approved the Declaration of Independence</a:t>
            </a:r>
          </a:p>
          <a:p>
            <a:r>
              <a:rPr lang="en-US" sz="2800" dirty="0" smtClean="0"/>
              <a:t>On July 3, John Adams wrote this to his wife Abigail</a:t>
            </a:r>
          </a:p>
          <a:p>
            <a:pPr>
              <a:buNone/>
            </a:pPr>
            <a:endParaRPr lang="en-US" sz="1500" dirty="0" smtClean="0"/>
          </a:p>
          <a:p>
            <a:pPr>
              <a:buNone/>
            </a:pPr>
            <a:r>
              <a:rPr lang="en-US" sz="2600" dirty="0" smtClean="0"/>
              <a:t>	- The second day of July, 1776, will be the most memorable epoch in the history of America. I am apt to believe that it will be celebrated by succeeding generations as the great anniversary festival. It ought to be commemorated as the day of deliverance, by solemn acts of devotion to God Almighty. It ought to be solemnized with pomp and parade, with shows, games, sports, guns, bells, bonfires, and illuminations, from one end of this continent to the other, from this time forward forever more.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Lexington &amp; Concord</a:t>
            </a:r>
            <a:endParaRPr lang="en-US" dirty="0"/>
          </a:p>
        </p:txBody>
      </p:sp>
      <p:sp>
        <p:nvSpPr>
          <p:cNvPr id="3" name="Content Placeholder 2"/>
          <p:cNvSpPr>
            <a:spLocks noGrp="1"/>
          </p:cNvSpPr>
          <p:nvPr>
            <p:ph idx="1"/>
          </p:nvPr>
        </p:nvSpPr>
        <p:spPr>
          <a:xfrm>
            <a:off x="457200" y="1600200"/>
            <a:ext cx="8229600" cy="5029200"/>
          </a:xfrm>
        </p:spPr>
        <p:txBody>
          <a:bodyPr/>
          <a:lstStyle/>
          <a:p>
            <a:r>
              <a:rPr lang="en-US" dirty="0" smtClean="0"/>
              <a:t>April 18, 1775 – 700 British troops leave Boston for Concord (supply depot)</a:t>
            </a:r>
          </a:p>
          <a:p>
            <a:r>
              <a:rPr lang="en-US" dirty="0" smtClean="0"/>
              <a:t>Revere set out to warn the minutemen – reached Lexington by midnight – headed to Concord</a:t>
            </a:r>
          </a:p>
          <a:p>
            <a:r>
              <a:rPr lang="en-US" dirty="0" smtClean="0"/>
              <a:t>British troops encounter 70 patriots in Lexington (nobody knows who fired the first shot) – 8 killed and 10 wounded</a:t>
            </a:r>
          </a:p>
          <a:p>
            <a:r>
              <a:rPr lang="en-US" dirty="0" smtClean="0"/>
              <a:t>British head toward Concord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Lexington &amp; Concord</a:t>
            </a:r>
            <a:endParaRPr lang="en-US" dirty="0"/>
          </a:p>
        </p:txBody>
      </p:sp>
      <p:sp>
        <p:nvSpPr>
          <p:cNvPr id="3" name="Content Placeholder 2"/>
          <p:cNvSpPr>
            <a:spLocks noGrp="1"/>
          </p:cNvSpPr>
          <p:nvPr>
            <p:ph idx="1"/>
          </p:nvPr>
        </p:nvSpPr>
        <p:spPr>
          <a:xfrm>
            <a:off x="457200" y="1600200"/>
            <a:ext cx="8229600" cy="5029200"/>
          </a:xfrm>
        </p:spPr>
        <p:txBody>
          <a:bodyPr/>
          <a:lstStyle/>
          <a:p>
            <a:r>
              <a:rPr lang="en-US" dirty="0" smtClean="0"/>
              <a:t>British realize supplies have been moved </a:t>
            </a:r>
          </a:p>
          <a:p>
            <a:r>
              <a:rPr lang="en-US" dirty="0" smtClean="0"/>
              <a:t>Begin fight with 400 colonial militia – British retreat back to Boston</a:t>
            </a:r>
          </a:p>
          <a:p>
            <a:r>
              <a:rPr lang="en-US" dirty="0" smtClean="0"/>
              <a:t>Upon their arrival –  British had 99 dead and 174 wounded</a:t>
            </a:r>
          </a:p>
          <a:p>
            <a:r>
              <a:rPr lang="en-US" dirty="0" smtClean="0"/>
              <a:t>Colonists suffered 49 dead and 46 wounded</a:t>
            </a:r>
          </a:p>
          <a:p>
            <a:r>
              <a:rPr lang="en-US" dirty="0" smtClean="0"/>
              <a:t>News of the battles spread throughout the colonies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Lexington &amp; Concord</a:t>
            </a:r>
            <a:endParaRPr lang="en-US" dirty="0"/>
          </a:p>
        </p:txBody>
      </p:sp>
      <p:pic>
        <p:nvPicPr>
          <p:cNvPr id="4" name="Content Placeholder 3" descr="lexington &amp; concord.gif"/>
          <p:cNvPicPr>
            <a:picLocks noGrp="1" noChangeAspect="1"/>
          </p:cNvPicPr>
          <p:nvPr>
            <p:ph idx="1"/>
          </p:nvPr>
        </p:nvPicPr>
        <p:blipFill>
          <a:blip r:embed="rId2" cstate="print"/>
          <a:stretch>
            <a:fillRect/>
          </a:stretch>
        </p:blipFill>
        <p:spPr>
          <a:xfrm>
            <a:off x="1371600" y="1371600"/>
            <a:ext cx="6400800" cy="5074508"/>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Continental Congress</a:t>
            </a:r>
            <a:endParaRPr lang="en-US" dirty="0"/>
          </a:p>
        </p:txBody>
      </p:sp>
      <p:sp>
        <p:nvSpPr>
          <p:cNvPr id="6" name="Content Placeholder 5"/>
          <p:cNvSpPr>
            <a:spLocks noGrp="1"/>
          </p:cNvSpPr>
          <p:nvPr>
            <p:ph sz="half" idx="1"/>
          </p:nvPr>
        </p:nvSpPr>
        <p:spPr>
          <a:xfrm>
            <a:off x="457200" y="1600200"/>
            <a:ext cx="4038600" cy="4953000"/>
          </a:xfrm>
        </p:spPr>
        <p:txBody>
          <a:bodyPr>
            <a:normAutofit/>
          </a:bodyPr>
          <a:lstStyle/>
          <a:p>
            <a:r>
              <a:rPr lang="en-US" dirty="0" smtClean="0"/>
              <a:t>Meet 3 weeks after Concord</a:t>
            </a:r>
          </a:p>
          <a:p>
            <a:r>
              <a:rPr lang="en-US" dirty="0" smtClean="0"/>
              <a:t>Adopt a militia army to surround Boston – known as Continental Army</a:t>
            </a:r>
          </a:p>
          <a:p>
            <a:r>
              <a:rPr lang="en-US" dirty="0" smtClean="0"/>
              <a:t>George Washington chosen to be general &amp; commander in chief of new army</a:t>
            </a:r>
            <a:endParaRPr lang="en-US" dirty="0"/>
          </a:p>
        </p:txBody>
      </p:sp>
      <p:pic>
        <p:nvPicPr>
          <p:cNvPr id="8" name="Content Placeholder 7" descr="george washington general.jpg"/>
          <p:cNvPicPr>
            <a:picLocks noGrp="1" noChangeAspect="1"/>
          </p:cNvPicPr>
          <p:nvPr>
            <p:ph sz="half" idx="2"/>
          </p:nvPr>
        </p:nvPicPr>
        <p:blipFill>
          <a:blip r:embed="rId2" cstate="print"/>
          <a:stretch>
            <a:fillRect/>
          </a:stretch>
        </p:blipFill>
        <p:spPr>
          <a:xfrm>
            <a:off x="4795225" y="1600200"/>
            <a:ext cx="3744549" cy="4525963"/>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Battle of Bunker Hill (Breed’s Hill)</a:t>
            </a:r>
            <a:endParaRPr lang="en-US" dirty="0"/>
          </a:p>
        </p:txBody>
      </p:sp>
      <p:sp>
        <p:nvSpPr>
          <p:cNvPr id="5" name="Content Placeholder 4"/>
          <p:cNvSpPr>
            <a:spLocks noGrp="1"/>
          </p:cNvSpPr>
          <p:nvPr>
            <p:ph idx="1"/>
          </p:nvPr>
        </p:nvSpPr>
        <p:spPr/>
        <p:txBody>
          <a:bodyPr/>
          <a:lstStyle/>
          <a:p>
            <a:r>
              <a:rPr lang="en-US" dirty="0" smtClean="0"/>
              <a:t>British sent reinforcements to Boston</a:t>
            </a:r>
          </a:p>
          <a:p>
            <a:r>
              <a:rPr lang="en-US" dirty="0" smtClean="0"/>
              <a:t>Colonists begin to build for on Breed’s Hill</a:t>
            </a:r>
          </a:p>
          <a:p>
            <a:r>
              <a:rPr lang="en-US" dirty="0" smtClean="0"/>
              <a:t>Gen. Cage will send 2,200 to seize hill</a:t>
            </a:r>
          </a:p>
          <a:p>
            <a:r>
              <a:rPr lang="en-US" dirty="0" smtClean="0"/>
              <a:t>Colonists told “don’t fire until you see the whites of their eyes”</a:t>
            </a:r>
          </a:p>
          <a:p>
            <a:r>
              <a:rPr lang="en-US" dirty="0" smtClean="0"/>
              <a:t>Successfully fend British off on first 2 tries – fail on third try because they run out of ammunition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Northern Campaign</a:t>
            </a:r>
            <a:endParaRPr lang="en-US" dirty="0"/>
          </a:p>
        </p:txBody>
      </p:sp>
      <p:sp>
        <p:nvSpPr>
          <p:cNvPr id="6" name="Content Placeholder 5"/>
          <p:cNvSpPr>
            <a:spLocks noGrp="1"/>
          </p:cNvSpPr>
          <p:nvPr>
            <p:ph idx="1"/>
          </p:nvPr>
        </p:nvSpPr>
        <p:spPr>
          <a:xfrm>
            <a:off x="228600" y="1600200"/>
            <a:ext cx="8686800" cy="4800600"/>
          </a:xfrm>
        </p:spPr>
        <p:txBody>
          <a:bodyPr/>
          <a:lstStyle/>
          <a:p>
            <a:pPr marL="514350" indent="-514350">
              <a:buAutoNum type="arabicParenR"/>
            </a:pPr>
            <a:r>
              <a:rPr lang="en-US" dirty="0" smtClean="0"/>
              <a:t>British want to win the war quickly by winning several battles early</a:t>
            </a:r>
          </a:p>
          <a:p>
            <a:pPr marL="514350" indent="-514350">
              <a:buAutoNum type="arabicParenR"/>
            </a:pPr>
            <a:endParaRPr lang="en-US" dirty="0"/>
          </a:p>
          <a:p>
            <a:pPr marL="514350" indent="-514350">
              <a:buAutoNum type="arabicParenR"/>
            </a:pPr>
            <a:r>
              <a:rPr lang="en-US" dirty="0" smtClean="0"/>
              <a:t>Capture New York City then separate New England from South</a:t>
            </a:r>
          </a:p>
          <a:p>
            <a:pPr marL="514350" indent="-514350">
              <a:buAutoNum type="arabicParenR"/>
            </a:pPr>
            <a:endParaRPr lang="en-US" dirty="0"/>
          </a:p>
          <a:p>
            <a:pPr marL="514350" indent="-514350">
              <a:buAutoNum type="arabicParenR"/>
            </a:pPr>
            <a:r>
              <a:rPr lang="en-US" dirty="0" smtClean="0"/>
              <a:t>Try to convince colonists to not fight and they would be pardoned</a:t>
            </a:r>
          </a:p>
          <a:p>
            <a:pPr marL="514350" indent="-514350">
              <a:buAutoNum type="arabicParenR"/>
            </a:pPr>
            <a:endParaRPr lang="en-US" dirty="0"/>
          </a:p>
          <a:p>
            <a:pPr marL="514350" indent="-514350">
              <a:buAutoNum type="arabicParen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Nathan Hale</a:t>
            </a:r>
            <a:endParaRPr lang="en-US" dirty="0"/>
          </a:p>
        </p:txBody>
      </p:sp>
      <p:sp>
        <p:nvSpPr>
          <p:cNvPr id="6" name="Content Placeholder 5"/>
          <p:cNvSpPr>
            <a:spLocks noGrp="1"/>
          </p:cNvSpPr>
          <p:nvPr>
            <p:ph idx="1"/>
          </p:nvPr>
        </p:nvSpPr>
        <p:spPr>
          <a:xfrm>
            <a:off x="228600" y="1600200"/>
            <a:ext cx="8686800" cy="4800600"/>
          </a:xfrm>
        </p:spPr>
        <p:txBody>
          <a:bodyPr/>
          <a:lstStyle/>
          <a:p>
            <a:pPr marL="514350" indent="-514350"/>
            <a:r>
              <a:rPr lang="en-US" dirty="0" smtClean="0"/>
              <a:t>After losing New York City in 1776, Washington sent Hale to be a spy in the city (British headquarters)</a:t>
            </a:r>
          </a:p>
          <a:p>
            <a:pPr marL="514350" indent="-514350"/>
            <a:r>
              <a:rPr lang="en-US" dirty="0" smtClean="0"/>
              <a:t>Though Hale disguised as a Dutch school teacher, he was captured and hanged</a:t>
            </a:r>
          </a:p>
          <a:p>
            <a:pPr marL="514350" indent="-514350"/>
            <a:r>
              <a:rPr lang="en-US" dirty="0" smtClean="0"/>
              <a:t>Hale’s last words:  “I only regret that I have but one life to lose for my country”</a:t>
            </a:r>
            <a:endParaRPr lang="en-US" dirty="0"/>
          </a:p>
          <a:p>
            <a:pPr marL="514350" indent="-514350">
              <a:buAutoNum type="arabicParenR"/>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TotalTime>
  <Words>819</Words>
  <Application>Microsoft Office PowerPoint</Application>
  <PresentationFormat>On-screen Show (4:3)</PresentationFormat>
  <Paragraphs>108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The War for Independence</vt:lpstr>
      <vt:lpstr>PowerPoint Presentation</vt:lpstr>
      <vt:lpstr>Lexington &amp; Concord</vt:lpstr>
      <vt:lpstr>Lexington &amp; Concord</vt:lpstr>
      <vt:lpstr>Lexington &amp; Concord</vt:lpstr>
      <vt:lpstr>Second Continental Congress</vt:lpstr>
      <vt:lpstr>Battle of Bunker Hill (Breed’s Hill)</vt:lpstr>
      <vt:lpstr>Northern Campaign</vt:lpstr>
      <vt:lpstr>Nathan Hale</vt:lpstr>
      <vt:lpstr>Crossing the Delaware</vt:lpstr>
      <vt:lpstr>Crossing the Deleware</vt:lpstr>
      <vt:lpstr>Valley Forge, Pennsylvania</vt:lpstr>
      <vt:lpstr>Valley Forge, Pennsylvania (-)</vt:lpstr>
      <vt:lpstr>Valley Forge, Pennsylvania (+)</vt:lpstr>
      <vt:lpstr>Saratoga</vt:lpstr>
      <vt:lpstr>Southern Campaign</vt:lpstr>
      <vt:lpstr>Yorktown</vt:lpstr>
      <vt:lpstr>Treaty of Paris </vt:lpstr>
      <vt:lpstr>The Stars &amp; Stripes</vt:lpstr>
      <vt:lpstr>The 4th of July</vt:lpstr>
    </vt:vector>
  </TitlesOfParts>
  <Company>Wake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War for Independence</dc:title>
  <dc:creator>rarthur</dc:creator>
  <cp:lastModifiedBy>rarthur</cp:lastModifiedBy>
  <cp:revision>27</cp:revision>
  <dcterms:created xsi:type="dcterms:W3CDTF">2013-09-22T02:58:02Z</dcterms:created>
  <dcterms:modified xsi:type="dcterms:W3CDTF">2015-02-10T22:47:28Z</dcterms:modified>
</cp:coreProperties>
</file>